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4" r:id="rId1"/>
  </p:sldMasterIdLst>
  <p:notesMasterIdLst>
    <p:notesMasterId r:id="rId13"/>
  </p:notesMasterIdLst>
  <p:sldIdLst>
    <p:sldId id="256" r:id="rId2"/>
    <p:sldId id="266" r:id="rId3"/>
    <p:sldId id="257" r:id="rId4"/>
    <p:sldId id="258" r:id="rId5"/>
    <p:sldId id="259" r:id="rId6"/>
    <p:sldId id="260" r:id="rId7"/>
    <p:sldId id="264" r:id="rId8"/>
    <p:sldId id="265"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92"/>
    <p:restoredTop sz="94690"/>
  </p:normalViewPr>
  <p:slideViewPr>
    <p:cSldViewPr snapToGrid="0" snapToObjects="1">
      <p:cViewPr varScale="1">
        <p:scale>
          <a:sx n="111" d="100"/>
          <a:sy n="111" d="100"/>
        </p:scale>
        <p:origin x="34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82A1DD-E06A-4EF8-A6C1-D384DA44AD69}" type="datetimeFigureOut">
              <a:rPr lang="en-US" smtClean="0"/>
              <a:t>3/4/20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6F8943-3309-4650-84DC-79FD21E48A98}" type="slidenum">
              <a:rPr lang="en-US" smtClean="0"/>
              <a:t>‹#›</a:t>
            </a:fld>
            <a:endParaRPr lang="en-US"/>
          </a:p>
        </p:txBody>
      </p:sp>
    </p:spTree>
    <p:extLst>
      <p:ext uri="{BB962C8B-B14F-4D97-AF65-F5344CB8AC3E}">
        <p14:creationId xmlns:p14="http://schemas.microsoft.com/office/powerpoint/2010/main" val="3499993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6F8943-3309-4650-84DC-79FD21E48A98}" type="slidenum">
              <a:rPr lang="en-US" smtClean="0"/>
              <a:t>10</a:t>
            </a:fld>
            <a:endParaRPr lang="en-US"/>
          </a:p>
        </p:txBody>
      </p:sp>
    </p:spTree>
    <p:extLst>
      <p:ext uri="{BB962C8B-B14F-4D97-AF65-F5344CB8AC3E}">
        <p14:creationId xmlns:p14="http://schemas.microsoft.com/office/powerpoint/2010/main" val="716970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833C69C-FD8D-BF44-9996-02ABE8583D3F}" type="datetimeFigureOut">
              <a:rPr lang="en-US" smtClean="0"/>
              <a:t>3/4/20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73FC01A-C1B3-8F4A-8A87-A63A78517B08}"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9771374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33C69C-FD8D-BF44-9996-02ABE8583D3F}" type="datetimeFigureOut">
              <a:rPr lang="en-US" smtClean="0"/>
              <a:t>3/4/20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FC01A-C1B3-8F4A-8A87-A63A78517B08}" type="slidenum">
              <a:rPr lang="en-US" smtClean="0"/>
              <a:t>‹#›</a:t>
            </a:fld>
            <a:endParaRPr lang="en-US"/>
          </a:p>
        </p:txBody>
      </p:sp>
    </p:spTree>
    <p:extLst>
      <p:ext uri="{BB962C8B-B14F-4D97-AF65-F5344CB8AC3E}">
        <p14:creationId xmlns:p14="http://schemas.microsoft.com/office/powerpoint/2010/main" val="523865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33C69C-FD8D-BF44-9996-02ABE8583D3F}" type="datetimeFigureOut">
              <a:rPr lang="en-US" smtClean="0"/>
              <a:t>3/4/20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FC01A-C1B3-8F4A-8A87-A63A78517B08}" type="slidenum">
              <a:rPr lang="en-US" smtClean="0"/>
              <a:t>‹#›</a:t>
            </a:fld>
            <a:endParaRPr lang="en-US"/>
          </a:p>
        </p:txBody>
      </p:sp>
    </p:spTree>
    <p:extLst>
      <p:ext uri="{BB962C8B-B14F-4D97-AF65-F5344CB8AC3E}">
        <p14:creationId xmlns:p14="http://schemas.microsoft.com/office/powerpoint/2010/main" val="993538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33C69C-FD8D-BF44-9996-02ABE8583D3F}" type="datetimeFigureOut">
              <a:rPr lang="en-US" smtClean="0"/>
              <a:t>3/4/20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FC01A-C1B3-8F4A-8A87-A63A78517B08}" type="slidenum">
              <a:rPr lang="en-US" smtClean="0"/>
              <a:t>‹#›</a:t>
            </a:fld>
            <a:endParaRPr lang="en-US"/>
          </a:p>
        </p:txBody>
      </p:sp>
    </p:spTree>
    <p:extLst>
      <p:ext uri="{BB962C8B-B14F-4D97-AF65-F5344CB8AC3E}">
        <p14:creationId xmlns:p14="http://schemas.microsoft.com/office/powerpoint/2010/main" val="4132638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833C69C-FD8D-BF44-9996-02ABE8583D3F}" type="datetimeFigureOut">
              <a:rPr lang="en-US" smtClean="0"/>
              <a:t>3/4/20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73FC01A-C1B3-8F4A-8A87-A63A78517B08}"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618165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33C69C-FD8D-BF44-9996-02ABE8583D3F}" type="datetimeFigureOut">
              <a:rPr lang="en-US" smtClean="0"/>
              <a:t>3/4/20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FC01A-C1B3-8F4A-8A87-A63A78517B08}" type="slidenum">
              <a:rPr lang="en-US" smtClean="0"/>
              <a:t>‹#›</a:t>
            </a:fld>
            <a:endParaRPr lang="en-US"/>
          </a:p>
        </p:txBody>
      </p:sp>
    </p:spTree>
    <p:extLst>
      <p:ext uri="{BB962C8B-B14F-4D97-AF65-F5344CB8AC3E}">
        <p14:creationId xmlns:p14="http://schemas.microsoft.com/office/powerpoint/2010/main" val="277864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33C69C-FD8D-BF44-9996-02ABE8583D3F}" type="datetimeFigureOut">
              <a:rPr lang="en-US" smtClean="0"/>
              <a:t>3/4/20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3FC01A-C1B3-8F4A-8A87-A63A78517B08}" type="slidenum">
              <a:rPr lang="en-US" smtClean="0"/>
              <a:t>‹#›</a:t>
            </a:fld>
            <a:endParaRPr lang="en-US"/>
          </a:p>
        </p:txBody>
      </p:sp>
    </p:spTree>
    <p:extLst>
      <p:ext uri="{BB962C8B-B14F-4D97-AF65-F5344CB8AC3E}">
        <p14:creationId xmlns:p14="http://schemas.microsoft.com/office/powerpoint/2010/main" val="1004686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33C69C-FD8D-BF44-9996-02ABE8583D3F}" type="datetimeFigureOut">
              <a:rPr lang="en-US" smtClean="0"/>
              <a:t>3/4/20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3FC01A-C1B3-8F4A-8A87-A63A78517B08}" type="slidenum">
              <a:rPr lang="en-US" smtClean="0"/>
              <a:t>‹#›</a:t>
            </a:fld>
            <a:endParaRPr lang="en-US"/>
          </a:p>
        </p:txBody>
      </p:sp>
    </p:spTree>
    <p:extLst>
      <p:ext uri="{BB962C8B-B14F-4D97-AF65-F5344CB8AC3E}">
        <p14:creationId xmlns:p14="http://schemas.microsoft.com/office/powerpoint/2010/main" val="3731195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3C69C-FD8D-BF44-9996-02ABE8583D3F}" type="datetimeFigureOut">
              <a:rPr lang="en-US" smtClean="0"/>
              <a:t>3/4/20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3FC01A-C1B3-8F4A-8A87-A63A78517B08}" type="slidenum">
              <a:rPr lang="en-US" smtClean="0"/>
              <a:t>‹#›</a:t>
            </a:fld>
            <a:endParaRPr lang="en-US"/>
          </a:p>
        </p:txBody>
      </p:sp>
    </p:spTree>
    <p:extLst>
      <p:ext uri="{BB962C8B-B14F-4D97-AF65-F5344CB8AC3E}">
        <p14:creationId xmlns:p14="http://schemas.microsoft.com/office/powerpoint/2010/main" val="389620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833C69C-FD8D-BF44-9996-02ABE8583D3F}" type="datetimeFigureOut">
              <a:rPr lang="en-US" smtClean="0"/>
              <a:t>3/4/20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73FC01A-C1B3-8F4A-8A87-A63A78517B0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01831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833C69C-FD8D-BF44-9996-02ABE8583D3F}" type="datetimeFigureOut">
              <a:rPr lang="en-US" smtClean="0"/>
              <a:t>3/4/20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73FC01A-C1B3-8F4A-8A87-A63A78517B0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43120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833C69C-FD8D-BF44-9996-02ABE8583D3F}" type="datetimeFigureOut">
              <a:rPr lang="en-US" smtClean="0"/>
              <a:t>3/4/20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73FC01A-C1B3-8F4A-8A87-A63A78517B08}"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16900775"/>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02390-21F6-6F49-B9BB-AA9FC4888EF4}"/>
              </a:ext>
            </a:extLst>
          </p:cNvPr>
          <p:cNvSpPr>
            <a:spLocks noGrp="1"/>
          </p:cNvSpPr>
          <p:nvPr>
            <p:ph type="ctrTitle"/>
          </p:nvPr>
        </p:nvSpPr>
        <p:spPr/>
        <p:txBody>
          <a:bodyPr>
            <a:normAutofit/>
          </a:bodyPr>
          <a:lstStyle/>
          <a:p>
            <a:r>
              <a:rPr lang="en-US" dirty="0"/>
              <a:t>Council of Technical Groups</a:t>
            </a:r>
          </a:p>
        </p:txBody>
      </p:sp>
      <p:sp>
        <p:nvSpPr>
          <p:cNvPr id="3" name="Subtitle 2">
            <a:extLst>
              <a:ext uri="{FF2B5EF4-FFF2-40B4-BE49-F238E27FC236}">
                <a16:creationId xmlns:a16="http://schemas.microsoft.com/office/drawing/2014/main" id="{8414935B-8D92-6441-895A-37C59CA8D7EE}"/>
              </a:ext>
            </a:extLst>
          </p:cNvPr>
          <p:cNvSpPr>
            <a:spLocks noGrp="1"/>
          </p:cNvSpPr>
          <p:nvPr>
            <p:ph type="subTitle" idx="1"/>
          </p:nvPr>
        </p:nvSpPr>
        <p:spPr/>
        <p:txBody>
          <a:bodyPr/>
          <a:lstStyle/>
          <a:p>
            <a:r>
              <a:rPr lang="en-US" dirty="0"/>
              <a:t>2019 Annual Business Meeting</a:t>
            </a:r>
          </a:p>
        </p:txBody>
      </p:sp>
    </p:spTree>
    <p:extLst>
      <p:ext uri="{BB962C8B-B14F-4D97-AF65-F5344CB8AC3E}">
        <p14:creationId xmlns:p14="http://schemas.microsoft.com/office/powerpoint/2010/main" val="3126780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07567-CF73-E94D-9687-0CA4AE31584C}"/>
              </a:ext>
            </a:extLst>
          </p:cNvPr>
          <p:cNvSpPr>
            <a:spLocks noGrp="1"/>
          </p:cNvSpPr>
          <p:nvPr>
            <p:ph type="title"/>
          </p:nvPr>
        </p:nvSpPr>
        <p:spPr/>
        <p:txBody>
          <a:bodyPr/>
          <a:lstStyle/>
          <a:p>
            <a:r>
              <a:rPr lang="en-US" dirty="0"/>
              <a:t>Executive Council Update</a:t>
            </a:r>
          </a:p>
        </p:txBody>
      </p:sp>
      <p:sp>
        <p:nvSpPr>
          <p:cNvPr id="3" name="Content Placeholder 2">
            <a:extLst>
              <a:ext uri="{FF2B5EF4-FFF2-40B4-BE49-F238E27FC236}">
                <a16:creationId xmlns:a16="http://schemas.microsoft.com/office/drawing/2014/main" id="{E75A5DE7-68DC-2840-B693-772D183DBB93}"/>
              </a:ext>
            </a:extLst>
          </p:cNvPr>
          <p:cNvSpPr>
            <a:spLocks noGrp="1"/>
          </p:cNvSpPr>
          <p:nvPr>
            <p:ph idx="1"/>
          </p:nvPr>
        </p:nvSpPr>
        <p:spPr/>
        <p:txBody>
          <a:bodyPr/>
          <a:lstStyle/>
          <a:p>
            <a:r>
              <a:rPr lang="en-US" dirty="0"/>
              <a:t>…..</a:t>
            </a:r>
          </a:p>
        </p:txBody>
      </p:sp>
      <p:sp>
        <p:nvSpPr>
          <p:cNvPr id="4" name="TextBox 3">
            <a:extLst>
              <a:ext uri="{FF2B5EF4-FFF2-40B4-BE49-F238E27FC236}">
                <a16:creationId xmlns:a16="http://schemas.microsoft.com/office/drawing/2014/main" id="{485835E5-9129-5F40-8150-4782D23EC7EA}"/>
              </a:ext>
            </a:extLst>
          </p:cNvPr>
          <p:cNvSpPr txBox="1"/>
          <p:nvPr/>
        </p:nvSpPr>
        <p:spPr>
          <a:xfrm>
            <a:off x="1493135" y="2584906"/>
            <a:ext cx="9850056" cy="3046988"/>
          </a:xfrm>
          <a:prstGeom prst="rect">
            <a:avLst/>
          </a:prstGeom>
          <a:noFill/>
        </p:spPr>
        <p:txBody>
          <a:bodyPr wrap="square" rtlCol="0">
            <a:spAutoFit/>
          </a:bodyPr>
          <a:lstStyle/>
          <a:p>
            <a:endParaRPr lang="en-US" sz="1600" dirty="0">
              <a:solidFill>
                <a:srgbClr val="C00000"/>
              </a:solidFill>
            </a:endParaRPr>
          </a:p>
          <a:p>
            <a:r>
              <a:rPr lang="en-US" sz="1600" dirty="0">
                <a:solidFill>
                  <a:srgbClr val="0070C0"/>
                </a:solidFill>
              </a:rPr>
              <a:t>Kermit and Susan shared:</a:t>
            </a:r>
          </a:p>
          <a:p>
            <a:pPr marL="171450" indent="-171450">
              <a:buFont typeface="Arial" panose="020B0604020202020204" pitchFamily="34" charset="0"/>
              <a:buChar char="•"/>
            </a:pPr>
            <a:r>
              <a:rPr lang="en-US" sz="1600" dirty="0">
                <a:solidFill>
                  <a:srgbClr val="0070C0"/>
                </a:solidFill>
              </a:rPr>
              <a:t>the socks networking activity was occurring again during the 2019 Annual Meeting</a:t>
            </a:r>
          </a:p>
          <a:p>
            <a:pPr marL="171450" indent="-171450">
              <a:buFont typeface="Arial" panose="020B0604020202020204" pitchFamily="34" charset="0"/>
              <a:buChar char="•"/>
            </a:pPr>
            <a:r>
              <a:rPr lang="en-US" sz="1600" dirty="0">
                <a:solidFill>
                  <a:srgbClr val="0070C0"/>
                </a:solidFill>
              </a:rPr>
              <a:t>they know there have been the growing pains about moving to the new community infrastructure but it provides some good ability for discussions but there have been problems with communication</a:t>
            </a:r>
          </a:p>
          <a:p>
            <a:pPr marL="171450" indent="-171450">
              <a:buFont typeface="Arial" panose="020B0604020202020204" pitchFamily="34" charset="0"/>
              <a:buChar char="•"/>
            </a:pPr>
            <a:r>
              <a:rPr lang="en-US" sz="1600" dirty="0">
                <a:solidFill>
                  <a:srgbClr val="0070C0"/>
                </a:solidFill>
              </a:rPr>
              <a:t>they asked the Chairs to please try to motivate your TG membership to be active in HFES activities like webinars and topic white papers</a:t>
            </a:r>
          </a:p>
          <a:p>
            <a:pPr marL="171450" indent="-171450">
              <a:buFont typeface="Arial" panose="020B0604020202020204" pitchFamily="34" charset="0"/>
              <a:buChar char="•"/>
            </a:pPr>
            <a:endParaRPr lang="en-US" sz="1600" dirty="0">
              <a:solidFill>
                <a:srgbClr val="00B050"/>
              </a:solidFill>
            </a:endParaRPr>
          </a:p>
          <a:p>
            <a:r>
              <a:rPr lang="en-US" sz="1600" dirty="0">
                <a:solidFill>
                  <a:srgbClr val="0070C0"/>
                </a:solidFill>
              </a:rPr>
              <a:t>Kindly, the Executive Council funded a reception for TG Chairs at the 2019 Annual Meeting.  However, it was not well attended and most of those that attended (including Matthew and myself) reported they only saw it in the program and never received any other notice.  It was not announced on the COTG Community Discussion.  Another communication issue that will need to be resolved in the future.  </a:t>
            </a:r>
          </a:p>
        </p:txBody>
      </p:sp>
    </p:spTree>
    <p:extLst>
      <p:ext uri="{BB962C8B-B14F-4D97-AF65-F5344CB8AC3E}">
        <p14:creationId xmlns:p14="http://schemas.microsoft.com/office/powerpoint/2010/main" val="3136317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D547D-9E2B-9340-8C5F-0A5C0D1F891B}"/>
              </a:ext>
            </a:extLst>
          </p:cNvPr>
          <p:cNvSpPr>
            <a:spLocks noGrp="1"/>
          </p:cNvSpPr>
          <p:nvPr>
            <p:ph type="title"/>
          </p:nvPr>
        </p:nvSpPr>
        <p:spPr/>
        <p:txBody>
          <a:bodyPr/>
          <a:lstStyle/>
          <a:p>
            <a:r>
              <a:rPr lang="en-US" dirty="0"/>
              <a:t>New Business?</a:t>
            </a:r>
          </a:p>
        </p:txBody>
      </p:sp>
      <p:sp>
        <p:nvSpPr>
          <p:cNvPr id="4" name="TextBox 3">
            <a:extLst>
              <a:ext uri="{FF2B5EF4-FFF2-40B4-BE49-F238E27FC236}">
                <a16:creationId xmlns:a16="http://schemas.microsoft.com/office/drawing/2014/main" id="{A3FDA0F7-C7DF-5F4F-B7A3-3B5D48FE6970}"/>
              </a:ext>
            </a:extLst>
          </p:cNvPr>
          <p:cNvSpPr txBox="1"/>
          <p:nvPr/>
        </p:nvSpPr>
        <p:spPr>
          <a:xfrm>
            <a:off x="1371600" y="1956256"/>
            <a:ext cx="9196086" cy="1323439"/>
          </a:xfrm>
          <a:prstGeom prst="rect">
            <a:avLst/>
          </a:prstGeom>
          <a:noFill/>
        </p:spPr>
        <p:txBody>
          <a:bodyPr wrap="square" rtlCol="0">
            <a:spAutoFit/>
          </a:bodyPr>
          <a:lstStyle/>
          <a:p>
            <a:r>
              <a:rPr lang="en-US" sz="1600" dirty="0">
                <a:solidFill>
                  <a:srgbClr val="0070C0"/>
                </a:solidFill>
              </a:rPr>
              <a:t>Robert </a:t>
            </a:r>
            <a:r>
              <a:rPr lang="en-US" sz="1600" dirty="0" err="1">
                <a:solidFill>
                  <a:srgbClr val="0070C0"/>
                </a:solidFill>
              </a:rPr>
              <a:t>Gutzweiler</a:t>
            </a:r>
            <a:r>
              <a:rPr lang="en-US" sz="1600" dirty="0">
                <a:solidFill>
                  <a:srgbClr val="0070C0"/>
                </a:solidFill>
              </a:rPr>
              <a:t>, Chair of Cybersecurity TG, wanted more guidance on how TG can accept sponsorship.  Kermit suggested that Steve could approve sponsorship as there may be some organizations/companies that HFES doesn’t want to be associated with as well as the possibility of organizations/companies being contacted by multiple TGs and HFES.   This topic needs to be included in the TG Chair Handbook and HFES Operating Rules.</a:t>
            </a:r>
          </a:p>
        </p:txBody>
      </p:sp>
      <p:sp>
        <p:nvSpPr>
          <p:cNvPr id="5" name="TextBox 4">
            <a:extLst>
              <a:ext uri="{FF2B5EF4-FFF2-40B4-BE49-F238E27FC236}">
                <a16:creationId xmlns:a16="http://schemas.microsoft.com/office/drawing/2014/main" id="{A3FDA0F7-C7DF-5F4F-B7A3-3B5D48FE6970}"/>
              </a:ext>
            </a:extLst>
          </p:cNvPr>
          <p:cNvSpPr txBox="1"/>
          <p:nvPr/>
        </p:nvSpPr>
        <p:spPr>
          <a:xfrm>
            <a:off x="1371600" y="3301917"/>
            <a:ext cx="9196086" cy="584775"/>
          </a:xfrm>
          <a:prstGeom prst="rect">
            <a:avLst/>
          </a:prstGeom>
          <a:noFill/>
        </p:spPr>
        <p:txBody>
          <a:bodyPr wrap="square" rtlCol="0">
            <a:spAutoFit/>
          </a:bodyPr>
          <a:lstStyle/>
          <a:p>
            <a:r>
              <a:rPr lang="en-US" sz="1600" dirty="0">
                <a:solidFill>
                  <a:srgbClr val="0070C0"/>
                </a:solidFill>
              </a:rPr>
              <a:t>There was some discussion about people organizing webinars, these should be coordinated with Farzan </a:t>
            </a:r>
            <a:r>
              <a:rPr lang="en-US" sz="1600" dirty="0" err="1">
                <a:solidFill>
                  <a:srgbClr val="0070C0"/>
                </a:solidFill>
              </a:rPr>
              <a:t>Sasangohar</a:t>
            </a:r>
            <a:r>
              <a:rPr lang="en-US" sz="1600" dirty="0">
                <a:solidFill>
                  <a:srgbClr val="0070C0"/>
                </a:solidFill>
              </a:rPr>
              <a:t>.</a:t>
            </a:r>
          </a:p>
        </p:txBody>
      </p:sp>
    </p:spTree>
    <p:extLst>
      <p:ext uri="{BB962C8B-B14F-4D97-AF65-F5344CB8AC3E}">
        <p14:creationId xmlns:p14="http://schemas.microsoft.com/office/powerpoint/2010/main" val="3792747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AEB1A-1551-184D-A744-D02CE1B2C0CE}"/>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6246F88E-E360-EE41-8232-3C8C470AECAE}"/>
              </a:ext>
            </a:extLst>
          </p:cNvPr>
          <p:cNvSpPr>
            <a:spLocks noGrp="1"/>
          </p:cNvSpPr>
          <p:nvPr>
            <p:ph idx="1"/>
          </p:nvPr>
        </p:nvSpPr>
        <p:spPr/>
        <p:txBody>
          <a:bodyPr/>
          <a:lstStyle/>
          <a:p>
            <a:r>
              <a:rPr lang="en-US" dirty="0"/>
              <a:t>Introductions</a:t>
            </a:r>
          </a:p>
          <a:p>
            <a:r>
              <a:rPr lang="en-US" dirty="0"/>
              <a:t>Student Travel Awards</a:t>
            </a:r>
          </a:p>
          <a:p>
            <a:r>
              <a:rPr lang="en-US" dirty="0"/>
              <a:t>Budget</a:t>
            </a:r>
          </a:p>
          <a:p>
            <a:r>
              <a:rPr lang="en-US" dirty="0"/>
              <a:t>TG Chair Handbook Update Highlights</a:t>
            </a:r>
          </a:p>
          <a:p>
            <a:r>
              <a:rPr lang="en-US" dirty="0"/>
              <a:t>HFES Management Updates</a:t>
            </a:r>
          </a:p>
          <a:p>
            <a:r>
              <a:rPr lang="en-US" dirty="0"/>
              <a:t>Executive Council Updates</a:t>
            </a:r>
          </a:p>
          <a:p>
            <a:r>
              <a:rPr lang="en-US" dirty="0"/>
              <a:t>New Business</a:t>
            </a:r>
          </a:p>
        </p:txBody>
      </p:sp>
    </p:spTree>
    <p:extLst>
      <p:ext uri="{BB962C8B-B14F-4D97-AF65-F5344CB8AC3E}">
        <p14:creationId xmlns:p14="http://schemas.microsoft.com/office/powerpoint/2010/main" val="3711513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7ED7-B45D-2A4E-B7B7-8461EA53B987}"/>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36719CA7-D170-4845-8093-7BB695D2777B}"/>
              </a:ext>
            </a:extLst>
          </p:cNvPr>
          <p:cNvSpPr>
            <a:spLocks noGrp="1"/>
          </p:cNvSpPr>
          <p:nvPr>
            <p:ph idx="1"/>
          </p:nvPr>
        </p:nvSpPr>
        <p:spPr>
          <a:xfrm>
            <a:off x="1371600" y="2286000"/>
            <a:ext cx="4299995" cy="3581400"/>
          </a:xfrm>
        </p:spPr>
        <p:txBody>
          <a:bodyPr>
            <a:normAutofit/>
          </a:bodyPr>
          <a:lstStyle/>
          <a:p>
            <a:r>
              <a:rPr lang="en-US" dirty="0"/>
              <a:t>Roll Call</a:t>
            </a:r>
          </a:p>
          <a:p>
            <a:endParaRPr lang="en-US" dirty="0"/>
          </a:p>
          <a:p>
            <a:r>
              <a:rPr lang="en-US" dirty="0"/>
              <a:t>COTG Chair</a:t>
            </a:r>
          </a:p>
          <a:p>
            <a:pPr lvl="1"/>
            <a:r>
              <a:rPr lang="en-US" dirty="0"/>
              <a:t>Jennifer Ockerman</a:t>
            </a:r>
          </a:p>
          <a:p>
            <a:pPr lvl="1"/>
            <a:r>
              <a:rPr lang="en-US" dirty="0"/>
              <a:t>Johns Hopkins University Applied Physics Laboratory</a:t>
            </a:r>
          </a:p>
          <a:p>
            <a:r>
              <a:rPr lang="en-US" dirty="0"/>
              <a:t>COTG Chair-Elect</a:t>
            </a:r>
          </a:p>
          <a:p>
            <a:pPr lvl="1"/>
            <a:r>
              <a:rPr lang="en-US" dirty="0"/>
              <a:t>Matthew Bolton</a:t>
            </a:r>
          </a:p>
          <a:p>
            <a:pPr lvl="1"/>
            <a:r>
              <a:rPr lang="en-US" dirty="0"/>
              <a:t>SUNY Buffalo</a:t>
            </a:r>
          </a:p>
        </p:txBody>
      </p:sp>
      <p:sp>
        <p:nvSpPr>
          <p:cNvPr id="4" name="TextBox 3">
            <a:extLst>
              <a:ext uri="{FF2B5EF4-FFF2-40B4-BE49-F238E27FC236}">
                <a16:creationId xmlns:a16="http://schemas.microsoft.com/office/drawing/2014/main" id="{DF82A7CE-A1C9-8E4A-84E1-4ACA74CFF711}"/>
              </a:ext>
            </a:extLst>
          </p:cNvPr>
          <p:cNvSpPr txBox="1"/>
          <p:nvPr/>
        </p:nvSpPr>
        <p:spPr>
          <a:xfrm>
            <a:off x="6944810" y="1568321"/>
            <a:ext cx="4546921" cy="5016758"/>
          </a:xfrm>
          <a:prstGeom prst="rect">
            <a:avLst/>
          </a:prstGeom>
          <a:noFill/>
        </p:spPr>
        <p:txBody>
          <a:bodyPr wrap="square" rtlCol="0">
            <a:spAutoFit/>
          </a:bodyPr>
          <a:lstStyle/>
          <a:p>
            <a:r>
              <a:rPr lang="en-US" sz="1600" dirty="0">
                <a:solidFill>
                  <a:srgbClr val="0070C0"/>
                </a:solidFill>
              </a:rPr>
              <a:t>Attendees:</a:t>
            </a:r>
          </a:p>
          <a:p>
            <a:r>
              <a:rPr lang="en-US" sz="1600" dirty="0">
                <a:solidFill>
                  <a:srgbClr val="0070C0"/>
                </a:solidFill>
              </a:rPr>
              <a:t>Steve Kemp</a:t>
            </a:r>
          </a:p>
          <a:p>
            <a:r>
              <a:rPr lang="en-US" sz="1600" dirty="0">
                <a:solidFill>
                  <a:srgbClr val="0070C0"/>
                </a:solidFill>
              </a:rPr>
              <a:t>Lauren Taggert</a:t>
            </a:r>
          </a:p>
          <a:p>
            <a:r>
              <a:rPr lang="en-US" sz="1600" dirty="0">
                <a:solidFill>
                  <a:srgbClr val="0070C0"/>
                </a:solidFill>
              </a:rPr>
              <a:t>Susan </a:t>
            </a:r>
            <a:r>
              <a:rPr lang="en-US" sz="1600" dirty="0" err="1">
                <a:solidFill>
                  <a:srgbClr val="0070C0"/>
                </a:solidFill>
              </a:rPr>
              <a:t>Halbeck</a:t>
            </a:r>
            <a:r>
              <a:rPr lang="en-US" sz="1600" dirty="0">
                <a:solidFill>
                  <a:srgbClr val="0070C0"/>
                </a:solidFill>
              </a:rPr>
              <a:t> (HFES President Incoming)</a:t>
            </a:r>
          </a:p>
          <a:p>
            <a:r>
              <a:rPr lang="en-US" sz="1600" dirty="0">
                <a:solidFill>
                  <a:srgbClr val="0070C0"/>
                </a:solidFill>
              </a:rPr>
              <a:t>Kermit Davis (HFES President Outgoing)</a:t>
            </a:r>
          </a:p>
          <a:p>
            <a:r>
              <a:rPr lang="en-US" sz="1600" dirty="0">
                <a:solidFill>
                  <a:srgbClr val="0070C0"/>
                </a:solidFill>
              </a:rPr>
              <a:t>Valerie </a:t>
            </a:r>
            <a:r>
              <a:rPr lang="en-US" sz="1600" dirty="0" err="1">
                <a:solidFill>
                  <a:srgbClr val="0070C0"/>
                </a:solidFill>
              </a:rPr>
              <a:t>Galwon</a:t>
            </a:r>
            <a:r>
              <a:rPr lang="en-US" sz="1600" dirty="0">
                <a:solidFill>
                  <a:srgbClr val="0070C0"/>
                </a:solidFill>
              </a:rPr>
              <a:t> For Aerospace</a:t>
            </a:r>
          </a:p>
          <a:p>
            <a:r>
              <a:rPr lang="en-US" sz="1600" dirty="0">
                <a:solidFill>
                  <a:srgbClr val="0070C0"/>
                </a:solidFill>
              </a:rPr>
              <a:t>Carol Pollack-Nelson for Children’s Issues</a:t>
            </a:r>
          </a:p>
          <a:p>
            <a:r>
              <a:rPr lang="en-US" sz="1600" dirty="0">
                <a:solidFill>
                  <a:srgbClr val="0070C0"/>
                </a:solidFill>
              </a:rPr>
              <a:t>Jay </a:t>
            </a:r>
            <a:r>
              <a:rPr lang="en-US" sz="1600" dirty="0" err="1">
                <a:solidFill>
                  <a:srgbClr val="0070C0"/>
                </a:solidFill>
              </a:rPr>
              <a:t>Elkerton</a:t>
            </a:r>
            <a:r>
              <a:rPr lang="en-US" sz="1600" dirty="0">
                <a:solidFill>
                  <a:srgbClr val="0070C0"/>
                </a:solidFill>
              </a:rPr>
              <a:t> for Computer Systems</a:t>
            </a:r>
          </a:p>
          <a:p>
            <a:r>
              <a:rPr lang="en-US" sz="1600" dirty="0">
                <a:solidFill>
                  <a:srgbClr val="0070C0"/>
                </a:solidFill>
              </a:rPr>
              <a:t>Robert </a:t>
            </a:r>
            <a:r>
              <a:rPr lang="en-US" sz="1600" dirty="0" err="1">
                <a:solidFill>
                  <a:srgbClr val="0070C0"/>
                </a:solidFill>
              </a:rPr>
              <a:t>Gutzwiller</a:t>
            </a:r>
            <a:r>
              <a:rPr lang="en-US" sz="1600" dirty="0">
                <a:solidFill>
                  <a:srgbClr val="0070C0"/>
                </a:solidFill>
              </a:rPr>
              <a:t> for Cybersecurity</a:t>
            </a:r>
          </a:p>
          <a:p>
            <a:r>
              <a:rPr lang="en-US" sz="1600" dirty="0">
                <a:solidFill>
                  <a:srgbClr val="0070C0"/>
                </a:solidFill>
              </a:rPr>
              <a:t>Karen Jacobs for Environmental Design</a:t>
            </a:r>
          </a:p>
          <a:p>
            <a:r>
              <a:rPr lang="en-US" sz="1600" dirty="0">
                <a:solidFill>
                  <a:srgbClr val="0070C0"/>
                </a:solidFill>
              </a:rPr>
              <a:t>Alison </a:t>
            </a:r>
            <a:r>
              <a:rPr lang="en-US" sz="1600" dirty="0" err="1">
                <a:solidFill>
                  <a:srgbClr val="0070C0"/>
                </a:solidFill>
              </a:rPr>
              <a:t>Vredenburgh</a:t>
            </a:r>
            <a:r>
              <a:rPr lang="en-US" sz="1600" dirty="0">
                <a:solidFill>
                  <a:srgbClr val="0070C0"/>
                </a:solidFill>
              </a:rPr>
              <a:t> for Forensics</a:t>
            </a:r>
          </a:p>
          <a:p>
            <a:r>
              <a:rPr lang="en-US" sz="1600" dirty="0">
                <a:solidFill>
                  <a:srgbClr val="0070C0"/>
                </a:solidFill>
              </a:rPr>
              <a:t>Ashley Hughes for Healthcare</a:t>
            </a:r>
          </a:p>
          <a:p>
            <a:r>
              <a:rPr lang="en-US" sz="1600" dirty="0">
                <a:solidFill>
                  <a:srgbClr val="0070C0"/>
                </a:solidFill>
              </a:rPr>
              <a:t>Farzan </a:t>
            </a:r>
            <a:r>
              <a:rPr lang="en-US" sz="1600" dirty="0" err="1">
                <a:solidFill>
                  <a:srgbClr val="0070C0"/>
                </a:solidFill>
              </a:rPr>
              <a:t>Sasangohar</a:t>
            </a:r>
            <a:r>
              <a:rPr lang="en-US" sz="1600" dirty="0">
                <a:solidFill>
                  <a:srgbClr val="0070C0"/>
                </a:solidFill>
              </a:rPr>
              <a:t> for Healthcare</a:t>
            </a:r>
          </a:p>
          <a:p>
            <a:r>
              <a:rPr lang="en-US" sz="1600" dirty="0" err="1">
                <a:solidFill>
                  <a:srgbClr val="0070C0"/>
                </a:solidFill>
              </a:rPr>
              <a:t>Esa</a:t>
            </a:r>
            <a:r>
              <a:rPr lang="en-US" sz="1600" dirty="0">
                <a:solidFill>
                  <a:srgbClr val="0070C0"/>
                </a:solidFill>
              </a:rPr>
              <a:t> </a:t>
            </a:r>
            <a:r>
              <a:rPr lang="en-US" sz="1600" dirty="0" err="1">
                <a:solidFill>
                  <a:srgbClr val="0070C0"/>
                </a:solidFill>
              </a:rPr>
              <a:t>Rantanen</a:t>
            </a:r>
            <a:r>
              <a:rPr lang="en-US" sz="1600" dirty="0">
                <a:solidFill>
                  <a:srgbClr val="0070C0"/>
                </a:solidFill>
              </a:rPr>
              <a:t> for Human Performance Modeling</a:t>
            </a:r>
          </a:p>
          <a:p>
            <a:r>
              <a:rPr lang="en-US" sz="1600" dirty="0">
                <a:solidFill>
                  <a:srgbClr val="0070C0"/>
                </a:solidFill>
              </a:rPr>
              <a:t>Rupa Valdez for </a:t>
            </a:r>
            <a:r>
              <a:rPr lang="en-US" sz="1600" dirty="0" err="1">
                <a:solidFill>
                  <a:srgbClr val="0070C0"/>
                </a:solidFill>
              </a:rPr>
              <a:t>MacroErgonomics</a:t>
            </a:r>
            <a:endParaRPr lang="en-US" sz="1600" dirty="0">
              <a:solidFill>
                <a:srgbClr val="0070C0"/>
              </a:solidFill>
            </a:endParaRPr>
          </a:p>
          <a:p>
            <a:r>
              <a:rPr lang="en-US" sz="1600" dirty="0">
                <a:solidFill>
                  <a:srgbClr val="0070C0"/>
                </a:solidFill>
              </a:rPr>
              <a:t>Ranjana Mehta for Occupational Ergonomics</a:t>
            </a:r>
          </a:p>
          <a:p>
            <a:r>
              <a:rPr lang="en-US" sz="1600" dirty="0">
                <a:solidFill>
                  <a:srgbClr val="0070C0"/>
                </a:solidFill>
              </a:rPr>
              <a:t>Dan Odell for Product Design</a:t>
            </a:r>
          </a:p>
          <a:p>
            <a:r>
              <a:rPr lang="en-US" sz="1600" dirty="0">
                <a:solidFill>
                  <a:srgbClr val="0070C0"/>
                </a:solidFill>
              </a:rPr>
              <a:t>Tamsyn Edwards for Safety</a:t>
            </a:r>
          </a:p>
          <a:p>
            <a:r>
              <a:rPr lang="en-US" sz="1600" dirty="0">
                <a:solidFill>
                  <a:srgbClr val="0070C0"/>
                </a:solidFill>
              </a:rPr>
              <a:t>Heather </a:t>
            </a:r>
            <a:r>
              <a:rPr lang="en-US" sz="1600" dirty="0" err="1">
                <a:solidFill>
                  <a:srgbClr val="0070C0"/>
                </a:solidFill>
              </a:rPr>
              <a:t>Wojton</a:t>
            </a:r>
            <a:r>
              <a:rPr lang="en-US" sz="1600" dirty="0">
                <a:solidFill>
                  <a:srgbClr val="0070C0"/>
                </a:solidFill>
              </a:rPr>
              <a:t> for Usability</a:t>
            </a:r>
          </a:p>
          <a:p>
            <a:r>
              <a:rPr lang="en-US" sz="1600" dirty="0">
                <a:solidFill>
                  <a:srgbClr val="0070C0"/>
                </a:solidFill>
              </a:rPr>
              <a:t>Andy </a:t>
            </a:r>
            <a:r>
              <a:rPr lang="en-US" sz="1600" dirty="0" err="1">
                <a:solidFill>
                  <a:srgbClr val="0070C0"/>
                </a:solidFill>
              </a:rPr>
              <a:t>Dattel</a:t>
            </a:r>
            <a:r>
              <a:rPr lang="en-US" sz="1600" dirty="0">
                <a:solidFill>
                  <a:srgbClr val="0070C0"/>
                </a:solidFill>
              </a:rPr>
              <a:t> For Training</a:t>
            </a:r>
          </a:p>
        </p:txBody>
      </p:sp>
    </p:spTree>
    <p:extLst>
      <p:ext uri="{BB962C8B-B14F-4D97-AF65-F5344CB8AC3E}">
        <p14:creationId xmlns:p14="http://schemas.microsoft.com/office/powerpoint/2010/main" val="4126595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D0CC8-1C93-B141-B8F2-24BE2EA3D627}"/>
              </a:ext>
            </a:extLst>
          </p:cNvPr>
          <p:cNvSpPr>
            <a:spLocks noGrp="1"/>
          </p:cNvSpPr>
          <p:nvPr>
            <p:ph type="title"/>
          </p:nvPr>
        </p:nvSpPr>
        <p:spPr/>
        <p:txBody>
          <a:bodyPr/>
          <a:lstStyle/>
          <a:p>
            <a:r>
              <a:rPr lang="en-US" dirty="0"/>
              <a:t>Student Travel Award Update 2019	</a:t>
            </a:r>
          </a:p>
        </p:txBody>
      </p:sp>
      <p:sp>
        <p:nvSpPr>
          <p:cNvPr id="3" name="Content Placeholder 2">
            <a:extLst>
              <a:ext uri="{FF2B5EF4-FFF2-40B4-BE49-F238E27FC236}">
                <a16:creationId xmlns:a16="http://schemas.microsoft.com/office/drawing/2014/main" id="{9D009335-4C3F-5B45-B8B1-0D5F0A255049}"/>
              </a:ext>
            </a:extLst>
          </p:cNvPr>
          <p:cNvSpPr>
            <a:spLocks noGrp="1"/>
          </p:cNvSpPr>
          <p:nvPr>
            <p:ph idx="1"/>
          </p:nvPr>
        </p:nvSpPr>
        <p:spPr/>
        <p:txBody>
          <a:bodyPr>
            <a:normAutofit fontScale="92500" lnSpcReduction="10000"/>
          </a:bodyPr>
          <a:lstStyle/>
          <a:p>
            <a:r>
              <a:rPr lang="en-US" dirty="0"/>
              <a:t>Student First Year Grad Student</a:t>
            </a:r>
          </a:p>
          <a:p>
            <a:pPr lvl="1"/>
            <a:r>
              <a:rPr lang="en-US" dirty="0"/>
              <a:t>30 Applied – 10 awarded</a:t>
            </a:r>
          </a:p>
          <a:p>
            <a:r>
              <a:rPr lang="en-US" dirty="0"/>
              <a:t>Student Presenter</a:t>
            </a:r>
          </a:p>
          <a:p>
            <a:pPr lvl="1"/>
            <a:r>
              <a:rPr lang="en-US" dirty="0"/>
              <a:t>17 Applied – 9 awarded</a:t>
            </a:r>
          </a:p>
          <a:p>
            <a:r>
              <a:rPr lang="en-US" dirty="0"/>
              <a:t>$11,381 (19 x $599) awarded</a:t>
            </a:r>
          </a:p>
          <a:p>
            <a:endParaRPr lang="en-US" dirty="0"/>
          </a:p>
          <a:p>
            <a:r>
              <a:rPr lang="en-US" dirty="0"/>
              <a:t>Future funding sources need to be determined (approximately $12,000 each year) </a:t>
            </a:r>
          </a:p>
          <a:p>
            <a:pPr lvl="1"/>
            <a:r>
              <a:rPr lang="en-US" dirty="0"/>
              <a:t>Silent auction funds</a:t>
            </a:r>
          </a:p>
          <a:p>
            <a:pPr lvl="1"/>
            <a:r>
              <a:rPr lang="en-US" dirty="0"/>
              <a:t>Member donations</a:t>
            </a:r>
          </a:p>
          <a:p>
            <a:pPr lvl="1"/>
            <a:r>
              <a:rPr lang="en-US" dirty="0"/>
              <a:t>Line item in HFES budget</a:t>
            </a:r>
          </a:p>
        </p:txBody>
      </p:sp>
    </p:spTree>
    <p:extLst>
      <p:ext uri="{BB962C8B-B14F-4D97-AF65-F5344CB8AC3E}">
        <p14:creationId xmlns:p14="http://schemas.microsoft.com/office/powerpoint/2010/main" val="2406310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EB31E-CE5F-3D43-BCA4-233BDDF3FD98}"/>
              </a:ext>
            </a:extLst>
          </p:cNvPr>
          <p:cNvSpPr>
            <a:spLocks noGrp="1"/>
          </p:cNvSpPr>
          <p:nvPr>
            <p:ph type="title"/>
          </p:nvPr>
        </p:nvSpPr>
        <p:spPr/>
        <p:txBody>
          <a:bodyPr/>
          <a:lstStyle/>
          <a:p>
            <a:r>
              <a:rPr lang="en-US" dirty="0"/>
              <a:t>Current Budget (as of August 31)</a:t>
            </a:r>
          </a:p>
        </p:txBody>
      </p:sp>
      <p:sp>
        <p:nvSpPr>
          <p:cNvPr id="3" name="Content Placeholder 2">
            <a:extLst>
              <a:ext uri="{FF2B5EF4-FFF2-40B4-BE49-F238E27FC236}">
                <a16:creationId xmlns:a16="http://schemas.microsoft.com/office/drawing/2014/main" id="{1BD9B5DC-C712-1641-97C3-41FA5F0B9B66}"/>
              </a:ext>
            </a:extLst>
          </p:cNvPr>
          <p:cNvSpPr>
            <a:spLocks noGrp="1"/>
          </p:cNvSpPr>
          <p:nvPr>
            <p:ph idx="1"/>
          </p:nvPr>
        </p:nvSpPr>
        <p:spPr/>
        <p:txBody>
          <a:bodyPr/>
          <a:lstStyle/>
          <a:p>
            <a:r>
              <a:rPr lang="en-US" dirty="0"/>
              <a:t>Total - $27,951</a:t>
            </a:r>
          </a:p>
          <a:p>
            <a:pPr lvl="1"/>
            <a:r>
              <a:rPr lang="en-US" dirty="0"/>
              <a:t>Income - $1,588</a:t>
            </a:r>
          </a:p>
          <a:p>
            <a:pPr lvl="1"/>
            <a:r>
              <a:rPr lang="en-US" dirty="0"/>
              <a:t>Expenses - $1000 (start-up funds for Cybersecurity TG)</a:t>
            </a:r>
          </a:p>
          <a:p>
            <a:pPr lvl="1"/>
            <a:endParaRPr lang="en-US" dirty="0"/>
          </a:p>
          <a:p>
            <a:r>
              <a:rPr lang="en-US" dirty="0"/>
              <a:t>With old guideline could have supported only 2 student travel awards this year</a:t>
            </a:r>
          </a:p>
        </p:txBody>
      </p:sp>
      <p:sp>
        <p:nvSpPr>
          <p:cNvPr id="5" name="TextBox 4">
            <a:extLst>
              <a:ext uri="{FF2B5EF4-FFF2-40B4-BE49-F238E27FC236}">
                <a16:creationId xmlns:a16="http://schemas.microsoft.com/office/drawing/2014/main" id="{C19A45D8-033B-0C49-A30D-C2BA4E555053}"/>
              </a:ext>
            </a:extLst>
          </p:cNvPr>
          <p:cNvSpPr txBox="1"/>
          <p:nvPr/>
        </p:nvSpPr>
        <p:spPr>
          <a:xfrm>
            <a:off x="2187615" y="4352081"/>
            <a:ext cx="8052012" cy="369332"/>
          </a:xfrm>
          <a:prstGeom prst="rect">
            <a:avLst/>
          </a:prstGeom>
          <a:noFill/>
        </p:spPr>
        <p:txBody>
          <a:bodyPr wrap="none" rtlCol="0">
            <a:spAutoFit/>
          </a:bodyPr>
          <a:lstStyle/>
          <a:p>
            <a:r>
              <a:rPr lang="en-US" dirty="0">
                <a:solidFill>
                  <a:srgbClr val="0070C0"/>
                </a:solidFill>
              </a:rPr>
              <a:t>Old guideline was that we only spent the amount of our previous year’s income.</a:t>
            </a:r>
          </a:p>
        </p:txBody>
      </p:sp>
    </p:spTree>
    <p:extLst>
      <p:ext uri="{BB962C8B-B14F-4D97-AF65-F5344CB8AC3E}">
        <p14:creationId xmlns:p14="http://schemas.microsoft.com/office/powerpoint/2010/main" val="2389327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60299-0257-584B-9061-3B0B4890CE2B}"/>
              </a:ext>
            </a:extLst>
          </p:cNvPr>
          <p:cNvSpPr>
            <a:spLocks noGrp="1"/>
          </p:cNvSpPr>
          <p:nvPr>
            <p:ph type="title"/>
          </p:nvPr>
        </p:nvSpPr>
        <p:spPr/>
        <p:txBody>
          <a:bodyPr/>
          <a:lstStyle/>
          <a:p>
            <a:r>
              <a:rPr lang="en-US" dirty="0"/>
              <a:t>TG Chair Handbook Update Highlights</a:t>
            </a:r>
          </a:p>
        </p:txBody>
      </p:sp>
      <p:sp>
        <p:nvSpPr>
          <p:cNvPr id="3" name="Content Placeholder 2">
            <a:extLst>
              <a:ext uri="{FF2B5EF4-FFF2-40B4-BE49-F238E27FC236}">
                <a16:creationId xmlns:a16="http://schemas.microsoft.com/office/drawing/2014/main" id="{D9B9533C-9447-A647-8D9A-61F66640816C}"/>
              </a:ext>
            </a:extLst>
          </p:cNvPr>
          <p:cNvSpPr>
            <a:spLocks noGrp="1"/>
          </p:cNvSpPr>
          <p:nvPr>
            <p:ph idx="1"/>
          </p:nvPr>
        </p:nvSpPr>
        <p:spPr>
          <a:xfrm>
            <a:off x="1371600" y="2285999"/>
            <a:ext cx="9601200" cy="3929605"/>
          </a:xfrm>
        </p:spPr>
        <p:txBody>
          <a:bodyPr>
            <a:normAutofit fontScale="70000" lnSpcReduction="20000"/>
          </a:bodyPr>
          <a:lstStyle/>
          <a:p>
            <a:r>
              <a:rPr lang="en-US" dirty="0"/>
              <a:t>Remove all references to snail mail and listserv (e.g., elections)</a:t>
            </a:r>
          </a:p>
          <a:p>
            <a:r>
              <a:rPr lang="en-US" dirty="0"/>
              <a:t>Update references to TG websites, brochures, TG archives</a:t>
            </a:r>
          </a:p>
          <a:p>
            <a:r>
              <a:rPr lang="en-US" dirty="0"/>
              <a:t>Determine time frame for meeting membership (2 years) and officer requirements (1 year)</a:t>
            </a:r>
          </a:p>
          <a:p>
            <a:pPr lvl="1"/>
            <a:r>
              <a:rPr lang="en-US" dirty="0"/>
              <a:t>Is current 150 members (75 HFES members) reasonable?</a:t>
            </a:r>
          </a:p>
          <a:p>
            <a:pPr lvl="2"/>
            <a:r>
              <a:rPr lang="en-US" dirty="0"/>
              <a:t>Almost half (12/25) TGs currently not compliant</a:t>
            </a:r>
          </a:p>
          <a:p>
            <a:pPr lvl="2"/>
            <a:r>
              <a:rPr lang="en-US" dirty="0"/>
              <a:t>What are rules for disbanding a TG? Combining TGs? (e.g., funds and officers)</a:t>
            </a:r>
          </a:p>
          <a:p>
            <a:pPr lvl="1"/>
            <a:r>
              <a:rPr lang="en-US" dirty="0"/>
              <a:t>Which officers are required?</a:t>
            </a:r>
          </a:p>
          <a:p>
            <a:pPr lvl="2"/>
            <a:r>
              <a:rPr lang="en-US" dirty="0"/>
              <a:t>Chair, Program Chair, Program Chair Elect - Full Members of HFES</a:t>
            </a:r>
          </a:p>
          <a:p>
            <a:pPr lvl="2"/>
            <a:r>
              <a:rPr lang="en-US" dirty="0"/>
              <a:t>Newsletter Editor, other officers as desired – Member of HFES</a:t>
            </a:r>
          </a:p>
          <a:p>
            <a:r>
              <a:rPr lang="en-US" dirty="0"/>
              <a:t>Must produce 2 newsletters per year (one with financial information)– not sure compliance rate</a:t>
            </a:r>
          </a:p>
          <a:p>
            <a:r>
              <a:rPr lang="en-US" dirty="0"/>
              <a:t>Must have annual business meeting at HFES Annual Meeting - not sure compliance rate</a:t>
            </a:r>
          </a:p>
          <a:p>
            <a:r>
              <a:rPr lang="en-US" dirty="0"/>
              <a:t>Need approval of COTG-EC for TG awards over $500 – reasonable amount?</a:t>
            </a:r>
          </a:p>
          <a:p>
            <a:r>
              <a:rPr lang="en-US" dirty="0"/>
              <a:t>Determine any rules for sponsorship</a:t>
            </a:r>
          </a:p>
          <a:p>
            <a:r>
              <a:rPr lang="en-US" dirty="0"/>
              <a:t>Enforcement of operating rules </a:t>
            </a:r>
          </a:p>
          <a:p>
            <a:endParaRPr lang="en-US" dirty="0"/>
          </a:p>
        </p:txBody>
      </p:sp>
      <p:sp>
        <p:nvSpPr>
          <p:cNvPr id="4" name="TextBox 3">
            <a:extLst>
              <a:ext uri="{FF2B5EF4-FFF2-40B4-BE49-F238E27FC236}">
                <a16:creationId xmlns:a16="http://schemas.microsoft.com/office/drawing/2014/main" id="{CA3FEAAC-3706-E04A-8F95-C22B9D2A9457}"/>
              </a:ext>
            </a:extLst>
          </p:cNvPr>
          <p:cNvSpPr txBox="1"/>
          <p:nvPr/>
        </p:nvSpPr>
        <p:spPr>
          <a:xfrm>
            <a:off x="6805914" y="3037632"/>
            <a:ext cx="5386086" cy="600164"/>
          </a:xfrm>
          <a:prstGeom prst="rect">
            <a:avLst/>
          </a:prstGeom>
          <a:noFill/>
        </p:spPr>
        <p:txBody>
          <a:bodyPr wrap="square" rtlCol="0">
            <a:spAutoFit/>
          </a:bodyPr>
          <a:lstStyle/>
          <a:p>
            <a:r>
              <a:rPr lang="en-US" sz="1100" dirty="0">
                <a:solidFill>
                  <a:srgbClr val="0070C0"/>
                </a:solidFill>
              </a:rPr>
              <a:t>General discussion consensus was to not have any limit on number of TG members to stay in good standing, this was not voted on but has been changed in the proposed new Handbook.  Disbanding rules have not been substantially changed.</a:t>
            </a:r>
          </a:p>
        </p:txBody>
      </p:sp>
      <p:sp>
        <p:nvSpPr>
          <p:cNvPr id="5" name="TextBox 4">
            <a:extLst>
              <a:ext uri="{FF2B5EF4-FFF2-40B4-BE49-F238E27FC236}">
                <a16:creationId xmlns:a16="http://schemas.microsoft.com/office/drawing/2014/main" id="{18B683EA-FD67-5149-93C0-D42BDF8A2695}"/>
              </a:ext>
            </a:extLst>
          </p:cNvPr>
          <p:cNvSpPr txBox="1"/>
          <p:nvPr/>
        </p:nvSpPr>
        <p:spPr>
          <a:xfrm>
            <a:off x="6670875" y="2234742"/>
            <a:ext cx="4926958" cy="261610"/>
          </a:xfrm>
          <a:prstGeom prst="rect">
            <a:avLst/>
          </a:prstGeom>
          <a:noFill/>
        </p:spPr>
        <p:txBody>
          <a:bodyPr wrap="square" rtlCol="0">
            <a:spAutoFit/>
          </a:bodyPr>
          <a:lstStyle/>
          <a:p>
            <a:r>
              <a:rPr lang="en-US" sz="1100" dirty="0">
                <a:solidFill>
                  <a:srgbClr val="0070C0"/>
                </a:solidFill>
              </a:rPr>
              <a:t>Snail mail and listserv references have been eliminated or updated.</a:t>
            </a:r>
          </a:p>
        </p:txBody>
      </p:sp>
      <p:sp>
        <p:nvSpPr>
          <p:cNvPr id="6" name="TextBox 5">
            <a:extLst>
              <a:ext uri="{FF2B5EF4-FFF2-40B4-BE49-F238E27FC236}">
                <a16:creationId xmlns:a16="http://schemas.microsoft.com/office/drawing/2014/main" id="{35F2C5F6-7A01-D74D-A119-072C714BBFCF}"/>
              </a:ext>
            </a:extLst>
          </p:cNvPr>
          <p:cNvSpPr txBox="1"/>
          <p:nvPr/>
        </p:nvSpPr>
        <p:spPr>
          <a:xfrm>
            <a:off x="6172199" y="2573355"/>
            <a:ext cx="5696769" cy="261610"/>
          </a:xfrm>
          <a:prstGeom prst="rect">
            <a:avLst/>
          </a:prstGeom>
          <a:noFill/>
        </p:spPr>
        <p:txBody>
          <a:bodyPr wrap="square" rtlCol="0">
            <a:spAutoFit/>
          </a:bodyPr>
          <a:lstStyle/>
          <a:p>
            <a:r>
              <a:rPr lang="en-US" sz="1100" dirty="0">
                <a:solidFill>
                  <a:srgbClr val="0070C0"/>
                </a:solidFill>
              </a:rPr>
              <a:t>Website, brochures and archives references have been eliminated or updated as needed.</a:t>
            </a:r>
          </a:p>
        </p:txBody>
      </p:sp>
      <p:sp>
        <p:nvSpPr>
          <p:cNvPr id="7" name="TextBox 6">
            <a:extLst>
              <a:ext uri="{FF2B5EF4-FFF2-40B4-BE49-F238E27FC236}">
                <a16:creationId xmlns:a16="http://schemas.microsoft.com/office/drawing/2014/main" id="{016E4B1E-6D0A-7945-9070-1B90AF9A72B0}"/>
              </a:ext>
            </a:extLst>
          </p:cNvPr>
          <p:cNvSpPr txBox="1"/>
          <p:nvPr/>
        </p:nvSpPr>
        <p:spPr>
          <a:xfrm>
            <a:off x="7398152" y="3950719"/>
            <a:ext cx="4546921" cy="600164"/>
          </a:xfrm>
          <a:prstGeom prst="rect">
            <a:avLst/>
          </a:prstGeom>
          <a:noFill/>
        </p:spPr>
        <p:txBody>
          <a:bodyPr wrap="square" rtlCol="0">
            <a:spAutoFit/>
          </a:bodyPr>
          <a:lstStyle/>
          <a:p>
            <a:r>
              <a:rPr lang="en-US" sz="1100" dirty="0">
                <a:solidFill>
                  <a:srgbClr val="0070C0"/>
                </a:solidFill>
              </a:rPr>
              <a:t>Suggested required officers are Chair, Program Chair, Program Chair Elect, and Electronic Communications Chair (in place of the Newsletter Editor).</a:t>
            </a:r>
          </a:p>
        </p:txBody>
      </p:sp>
      <p:sp>
        <p:nvSpPr>
          <p:cNvPr id="8" name="TextBox 7">
            <a:extLst>
              <a:ext uri="{FF2B5EF4-FFF2-40B4-BE49-F238E27FC236}">
                <a16:creationId xmlns:a16="http://schemas.microsoft.com/office/drawing/2014/main" id="{118FFF19-707D-7446-BFF3-668F8C88B74B}"/>
              </a:ext>
            </a:extLst>
          </p:cNvPr>
          <p:cNvSpPr txBox="1"/>
          <p:nvPr/>
        </p:nvSpPr>
        <p:spPr>
          <a:xfrm>
            <a:off x="8441802" y="4867717"/>
            <a:ext cx="3665318" cy="1277273"/>
          </a:xfrm>
          <a:prstGeom prst="rect">
            <a:avLst/>
          </a:prstGeom>
          <a:noFill/>
        </p:spPr>
        <p:txBody>
          <a:bodyPr wrap="square" rtlCol="0">
            <a:spAutoFit/>
          </a:bodyPr>
          <a:lstStyle/>
          <a:p>
            <a:r>
              <a:rPr lang="en-US" sz="1100" dirty="0">
                <a:solidFill>
                  <a:srgbClr val="0070C0"/>
                </a:solidFill>
              </a:rPr>
              <a:t>Removed need for 2 newsletters per year and replaced with keeping community page up to date.  Business meeting requirement was kept. Removed limit of award that needs approved (left up to each TG, no approval required).  Rules for sponsorship have not been included yet.  Operating rules are being somewhat revised and will need to be approved by the EC.</a:t>
            </a:r>
          </a:p>
        </p:txBody>
      </p:sp>
      <p:sp>
        <p:nvSpPr>
          <p:cNvPr id="9" name="TextBox 8"/>
          <p:cNvSpPr txBox="1"/>
          <p:nvPr/>
        </p:nvSpPr>
        <p:spPr>
          <a:xfrm>
            <a:off x="9313763" y="1466360"/>
            <a:ext cx="2793357" cy="430887"/>
          </a:xfrm>
          <a:prstGeom prst="rect">
            <a:avLst/>
          </a:prstGeom>
          <a:noFill/>
        </p:spPr>
        <p:txBody>
          <a:bodyPr wrap="square" rtlCol="0">
            <a:spAutoFit/>
          </a:bodyPr>
          <a:lstStyle/>
          <a:p>
            <a:r>
              <a:rPr lang="en-US" sz="1100" dirty="0">
                <a:solidFill>
                  <a:srgbClr val="00B050"/>
                </a:solidFill>
              </a:rPr>
              <a:t>The Aerospace TG shared that they actually do a fair amount of work with brochures </a:t>
            </a:r>
          </a:p>
        </p:txBody>
      </p:sp>
      <p:cxnSp>
        <p:nvCxnSpPr>
          <p:cNvPr id="11" name="Straight Arrow Connector 10"/>
          <p:cNvCxnSpPr>
            <a:cxnSpLocks/>
          </p:cNvCxnSpPr>
          <p:nvPr/>
        </p:nvCxnSpPr>
        <p:spPr>
          <a:xfrm flipH="1">
            <a:off x="10972800" y="1928768"/>
            <a:ext cx="48410" cy="6445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5750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3B6978-C3A3-8A42-8ABD-BED14E2FD885}"/>
              </a:ext>
            </a:extLst>
          </p:cNvPr>
          <p:cNvSpPr>
            <a:spLocks noGrp="1"/>
          </p:cNvSpPr>
          <p:nvPr>
            <p:ph type="title"/>
          </p:nvPr>
        </p:nvSpPr>
        <p:spPr/>
        <p:txBody>
          <a:bodyPr/>
          <a:lstStyle/>
          <a:p>
            <a:r>
              <a:rPr lang="en-US" dirty="0"/>
              <a:t>TGs Non-Compliant on Membership</a:t>
            </a:r>
          </a:p>
        </p:txBody>
      </p:sp>
      <p:sp>
        <p:nvSpPr>
          <p:cNvPr id="3" name="Content Placeholder 2">
            <a:extLst>
              <a:ext uri="{FF2B5EF4-FFF2-40B4-BE49-F238E27FC236}">
                <a16:creationId xmlns:a16="http://schemas.microsoft.com/office/drawing/2014/main" id="{D69680D1-4F97-F140-8A1A-903B4D73541A}"/>
              </a:ext>
            </a:extLst>
          </p:cNvPr>
          <p:cNvSpPr>
            <a:spLocks noGrp="1"/>
          </p:cNvSpPr>
          <p:nvPr>
            <p:ph sz="half" idx="1"/>
          </p:nvPr>
        </p:nvSpPr>
        <p:spPr/>
        <p:txBody>
          <a:bodyPr>
            <a:normAutofit/>
          </a:bodyPr>
          <a:lstStyle/>
          <a:p>
            <a:r>
              <a:rPr lang="en-US" dirty="0"/>
              <a:t>Augmented Cognition [133]</a:t>
            </a:r>
          </a:p>
          <a:p>
            <a:r>
              <a:rPr lang="en-US" dirty="0"/>
              <a:t>Children’s Issues (started 2017) [59]</a:t>
            </a:r>
          </a:p>
          <a:p>
            <a:r>
              <a:rPr lang="en-US" dirty="0"/>
              <a:t>Communications [43]</a:t>
            </a:r>
          </a:p>
          <a:p>
            <a:r>
              <a:rPr lang="en-US" dirty="0"/>
              <a:t>Computer Systems [130]</a:t>
            </a:r>
          </a:p>
          <a:p>
            <a:r>
              <a:rPr lang="en-US" dirty="0"/>
              <a:t>Cybersecurity (started 2019) [20]</a:t>
            </a:r>
          </a:p>
          <a:p>
            <a:r>
              <a:rPr lang="en-US" dirty="0"/>
              <a:t>Education [144]</a:t>
            </a:r>
          </a:p>
        </p:txBody>
      </p:sp>
      <p:sp>
        <p:nvSpPr>
          <p:cNvPr id="5" name="Content Placeholder 4">
            <a:extLst>
              <a:ext uri="{FF2B5EF4-FFF2-40B4-BE49-F238E27FC236}">
                <a16:creationId xmlns:a16="http://schemas.microsoft.com/office/drawing/2014/main" id="{0B161A1B-F279-7243-BB9D-547D5FBEB8B2}"/>
              </a:ext>
            </a:extLst>
          </p:cNvPr>
          <p:cNvSpPr>
            <a:spLocks noGrp="1"/>
          </p:cNvSpPr>
          <p:nvPr>
            <p:ph sz="half" idx="2"/>
          </p:nvPr>
        </p:nvSpPr>
        <p:spPr/>
        <p:txBody>
          <a:bodyPr/>
          <a:lstStyle/>
          <a:p>
            <a:r>
              <a:rPr lang="en-US" dirty="0"/>
              <a:t>Environmental Design [84]</a:t>
            </a:r>
          </a:p>
          <a:p>
            <a:r>
              <a:rPr lang="en-US" dirty="0"/>
              <a:t>Individual Differences [93]</a:t>
            </a:r>
          </a:p>
          <a:p>
            <a:r>
              <a:rPr lang="en-US" dirty="0"/>
              <a:t>Internet [119]</a:t>
            </a:r>
          </a:p>
          <a:p>
            <a:r>
              <a:rPr lang="en-US" dirty="0" err="1"/>
              <a:t>Macroergonomics</a:t>
            </a:r>
            <a:r>
              <a:rPr lang="en-US" dirty="0"/>
              <a:t> [126]</a:t>
            </a:r>
          </a:p>
          <a:p>
            <a:r>
              <a:rPr lang="en-US" dirty="0"/>
              <a:t>System Development [102]</a:t>
            </a:r>
          </a:p>
          <a:p>
            <a:r>
              <a:rPr lang="en-US" dirty="0"/>
              <a:t>Usability and System Evaluation (formally Test and Evaluation) [140]</a:t>
            </a:r>
          </a:p>
          <a:p>
            <a:endParaRPr lang="en-US" dirty="0"/>
          </a:p>
        </p:txBody>
      </p:sp>
      <p:sp>
        <p:nvSpPr>
          <p:cNvPr id="6" name="TextBox 5">
            <a:extLst>
              <a:ext uri="{FF2B5EF4-FFF2-40B4-BE49-F238E27FC236}">
                <a16:creationId xmlns:a16="http://schemas.microsoft.com/office/drawing/2014/main" id="{9DA0224A-CFF0-D340-9BD2-684F64E53C41}"/>
              </a:ext>
            </a:extLst>
          </p:cNvPr>
          <p:cNvSpPr txBox="1"/>
          <p:nvPr/>
        </p:nvSpPr>
        <p:spPr>
          <a:xfrm>
            <a:off x="1578210" y="5267236"/>
            <a:ext cx="9188370" cy="1446550"/>
          </a:xfrm>
          <a:prstGeom prst="rect">
            <a:avLst/>
          </a:prstGeom>
          <a:noFill/>
        </p:spPr>
        <p:txBody>
          <a:bodyPr wrap="square" rtlCol="0">
            <a:spAutoFit/>
          </a:bodyPr>
          <a:lstStyle/>
          <a:p>
            <a:r>
              <a:rPr lang="en-US" sz="1100" dirty="0">
                <a:solidFill>
                  <a:srgbClr val="0070C0"/>
                </a:solidFill>
              </a:rPr>
              <a:t>At this point there was discussion that it now seems impossible to know if members are receiving communications and suspect that many of them are not either because their settings are wrong or they just don’t read the new style emails.  Steve suggested we could have a telecon to discuss further.  I will work to set that up in April.</a:t>
            </a:r>
          </a:p>
          <a:p>
            <a:endParaRPr lang="en-US" sz="1100" dirty="0">
              <a:solidFill>
                <a:srgbClr val="0070C0"/>
              </a:solidFill>
            </a:endParaRPr>
          </a:p>
          <a:p>
            <a:r>
              <a:rPr lang="en-US" sz="1100" dirty="0">
                <a:solidFill>
                  <a:srgbClr val="0070C0"/>
                </a:solidFill>
              </a:rPr>
              <a:t>It was also suggested that having a “TG Fair” at the next Annual Meeting to market the TGs would be a good idea to increase lagging membership (almost all TGs’ memberships were down quite a bit, Steve said it wasn’t emphasized during renewal last year and that would be changed for this year).  I have sent a note to Ron Boring (HFES Program Chair) about a TG Fair and he was receptive to the idea and will try to work that in to the program for 2020.</a:t>
            </a:r>
          </a:p>
        </p:txBody>
      </p:sp>
    </p:spTree>
    <p:extLst>
      <p:ext uri="{BB962C8B-B14F-4D97-AF65-F5344CB8AC3E}">
        <p14:creationId xmlns:p14="http://schemas.microsoft.com/office/powerpoint/2010/main" val="368660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3B6978-C3A3-8A42-8ABD-BED14E2FD885}"/>
              </a:ext>
            </a:extLst>
          </p:cNvPr>
          <p:cNvSpPr>
            <a:spLocks noGrp="1"/>
          </p:cNvSpPr>
          <p:nvPr>
            <p:ph type="title"/>
          </p:nvPr>
        </p:nvSpPr>
        <p:spPr/>
        <p:txBody>
          <a:bodyPr/>
          <a:lstStyle/>
          <a:p>
            <a:r>
              <a:rPr lang="en-US" dirty="0"/>
              <a:t>TGs Compliant on Membership</a:t>
            </a:r>
          </a:p>
        </p:txBody>
      </p:sp>
      <p:sp>
        <p:nvSpPr>
          <p:cNvPr id="3" name="Content Placeholder 2">
            <a:extLst>
              <a:ext uri="{FF2B5EF4-FFF2-40B4-BE49-F238E27FC236}">
                <a16:creationId xmlns:a16="http://schemas.microsoft.com/office/drawing/2014/main" id="{D69680D1-4F97-F140-8A1A-903B4D73541A}"/>
              </a:ext>
            </a:extLst>
          </p:cNvPr>
          <p:cNvSpPr>
            <a:spLocks noGrp="1"/>
          </p:cNvSpPr>
          <p:nvPr>
            <p:ph sz="half" idx="1"/>
          </p:nvPr>
        </p:nvSpPr>
        <p:spPr/>
        <p:txBody>
          <a:bodyPr>
            <a:normAutofit/>
          </a:bodyPr>
          <a:lstStyle/>
          <a:p>
            <a:r>
              <a:rPr lang="en-US" dirty="0"/>
              <a:t>Aerospace [236]</a:t>
            </a:r>
          </a:p>
          <a:p>
            <a:r>
              <a:rPr lang="en-US" dirty="0"/>
              <a:t>Aging [182]</a:t>
            </a:r>
          </a:p>
          <a:p>
            <a:r>
              <a:rPr lang="en-US" dirty="0"/>
              <a:t>Cognitive Engineering and Decision Making [575]</a:t>
            </a:r>
          </a:p>
          <a:p>
            <a:r>
              <a:rPr lang="en-US" dirty="0"/>
              <a:t>Forensics Professional [196]</a:t>
            </a:r>
          </a:p>
          <a:p>
            <a:r>
              <a:rPr lang="en-US" dirty="0"/>
              <a:t>Health Care [581]</a:t>
            </a:r>
          </a:p>
          <a:p>
            <a:r>
              <a:rPr lang="en-US" dirty="0"/>
              <a:t>Human Performance Modeling [199]</a:t>
            </a:r>
          </a:p>
        </p:txBody>
      </p:sp>
      <p:sp>
        <p:nvSpPr>
          <p:cNvPr id="5" name="Content Placeholder 4">
            <a:extLst>
              <a:ext uri="{FF2B5EF4-FFF2-40B4-BE49-F238E27FC236}">
                <a16:creationId xmlns:a16="http://schemas.microsoft.com/office/drawing/2014/main" id="{0B161A1B-F279-7243-BB9D-547D5FBEB8B2}"/>
              </a:ext>
            </a:extLst>
          </p:cNvPr>
          <p:cNvSpPr>
            <a:spLocks noGrp="1"/>
          </p:cNvSpPr>
          <p:nvPr>
            <p:ph sz="half" idx="2"/>
          </p:nvPr>
        </p:nvSpPr>
        <p:spPr/>
        <p:txBody>
          <a:bodyPr>
            <a:normAutofit/>
          </a:bodyPr>
          <a:lstStyle/>
          <a:p>
            <a:r>
              <a:rPr lang="en-US" dirty="0"/>
              <a:t>Occupational Ergonomics [322]</a:t>
            </a:r>
          </a:p>
          <a:p>
            <a:r>
              <a:rPr lang="en-US" dirty="0"/>
              <a:t>Perception and Performance [270]</a:t>
            </a:r>
          </a:p>
          <a:p>
            <a:r>
              <a:rPr lang="en-US" dirty="0"/>
              <a:t>Product Design [323]</a:t>
            </a:r>
          </a:p>
          <a:p>
            <a:r>
              <a:rPr lang="en-US" dirty="0"/>
              <a:t>Safety [354]</a:t>
            </a:r>
          </a:p>
          <a:p>
            <a:r>
              <a:rPr lang="en-US" dirty="0"/>
              <a:t>Surface Transportation [283]</a:t>
            </a:r>
          </a:p>
          <a:p>
            <a:r>
              <a:rPr lang="en-US" dirty="0"/>
              <a:t>Training [187]</a:t>
            </a:r>
          </a:p>
          <a:p>
            <a:r>
              <a:rPr lang="en-US" dirty="0"/>
              <a:t>Virtual Environments [186]</a:t>
            </a:r>
          </a:p>
          <a:p>
            <a:pPr marL="0" indent="0">
              <a:buNone/>
            </a:pPr>
            <a:endParaRPr lang="en-US" dirty="0"/>
          </a:p>
          <a:p>
            <a:endParaRPr lang="en-US" dirty="0"/>
          </a:p>
        </p:txBody>
      </p:sp>
    </p:spTree>
    <p:extLst>
      <p:ext uri="{BB962C8B-B14F-4D97-AF65-F5344CB8AC3E}">
        <p14:creationId xmlns:p14="http://schemas.microsoft.com/office/powerpoint/2010/main" val="3875490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B41E5-3A3F-0842-8FD3-397AB8B4875C}"/>
              </a:ext>
            </a:extLst>
          </p:cNvPr>
          <p:cNvSpPr>
            <a:spLocks noGrp="1"/>
          </p:cNvSpPr>
          <p:nvPr>
            <p:ph type="title"/>
          </p:nvPr>
        </p:nvSpPr>
        <p:spPr/>
        <p:txBody>
          <a:bodyPr/>
          <a:lstStyle/>
          <a:p>
            <a:r>
              <a:rPr lang="en-US" dirty="0"/>
              <a:t>HFES Management Updates</a:t>
            </a:r>
          </a:p>
        </p:txBody>
      </p:sp>
      <p:sp>
        <p:nvSpPr>
          <p:cNvPr id="3" name="Content Placeholder 2">
            <a:extLst>
              <a:ext uri="{FF2B5EF4-FFF2-40B4-BE49-F238E27FC236}">
                <a16:creationId xmlns:a16="http://schemas.microsoft.com/office/drawing/2014/main" id="{7AE7AB5D-2046-6F4A-A6A6-3F3DC11042FB}"/>
              </a:ext>
            </a:extLst>
          </p:cNvPr>
          <p:cNvSpPr>
            <a:spLocks noGrp="1"/>
          </p:cNvSpPr>
          <p:nvPr>
            <p:ph idx="1"/>
          </p:nvPr>
        </p:nvSpPr>
        <p:spPr/>
        <p:txBody>
          <a:bodyPr/>
          <a:lstStyle/>
          <a:p>
            <a:r>
              <a:rPr lang="en-US" dirty="0"/>
              <a:t>Communications summary</a:t>
            </a:r>
          </a:p>
          <a:p>
            <a:r>
              <a:rPr lang="en-US" dirty="0"/>
              <a:t>New web site design and impacts</a:t>
            </a:r>
          </a:p>
          <a:p>
            <a:r>
              <a:rPr lang="en-US" dirty="0"/>
              <a:t>TG Liaison – Lauren Taggart</a:t>
            </a:r>
          </a:p>
          <a:p>
            <a:endParaRPr lang="en-US" dirty="0"/>
          </a:p>
          <a:p>
            <a:endParaRPr lang="en-US" dirty="0"/>
          </a:p>
        </p:txBody>
      </p:sp>
      <p:sp>
        <p:nvSpPr>
          <p:cNvPr id="4" name="TextBox 3">
            <a:extLst>
              <a:ext uri="{FF2B5EF4-FFF2-40B4-BE49-F238E27FC236}">
                <a16:creationId xmlns:a16="http://schemas.microsoft.com/office/drawing/2014/main" id="{13A0345E-9D73-B345-B4A8-10B4A5933CC9}"/>
              </a:ext>
            </a:extLst>
          </p:cNvPr>
          <p:cNvSpPr txBox="1"/>
          <p:nvPr/>
        </p:nvSpPr>
        <p:spPr>
          <a:xfrm>
            <a:off x="5453606" y="2303362"/>
            <a:ext cx="4546921" cy="769441"/>
          </a:xfrm>
          <a:prstGeom prst="rect">
            <a:avLst/>
          </a:prstGeom>
          <a:noFill/>
        </p:spPr>
        <p:txBody>
          <a:bodyPr wrap="square" rtlCol="0">
            <a:spAutoFit/>
          </a:bodyPr>
          <a:lstStyle/>
          <a:p>
            <a:r>
              <a:rPr lang="en-US" sz="1100" dirty="0">
                <a:solidFill>
                  <a:srgbClr val="0070C0"/>
                </a:solidFill>
              </a:rPr>
              <a:t>See slide 7 for communications issues.</a:t>
            </a:r>
          </a:p>
          <a:p>
            <a:endParaRPr lang="en-US" sz="1100" dirty="0">
              <a:solidFill>
                <a:srgbClr val="0070C0"/>
              </a:solidFill>
            </a:endParaRPr>
          </a:p>
          <a:p>
            <a:endParaRPr lang="en-US" sz="1100" dirty="0">
              <a:solidFill>
                <a:srgbClr val="0070C0"/>
              </a:solidFill>
            </a:endParaRPr>
          </a:p>
          <a:p>
            <a:r>
              <a:rPr lang="en-US" sz="1100" dirty="0">
                <a:solidFill>
                  <a:srgbClr val="0070C0"/>
                </a:solidFill>
              </a:rPr>
              <a:t>There will be a new HFES website but it will not impact TG websites.</a:t>
            </a:r>
          </a:p>
        </p:txBody>
      </p:sp>
    </p:spTree>
    <p:extLst>
      <p:ext uri="{BB962C8B-B14F-4D97-AF65-F5344CB8AC3E}">
        <p14:creationId xmlns:p14="http://schemas.microsoft.com/office/powerpoint/2010/main" val="392639131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{BA2CABF1-3388-1149-A79E-CBA9D678FF2E}tf10001072</Template>
  <TotalTime>34401</TotalTime>
  <Words>1173</Words>
  <Application>Microsoft Macintosh PowerPoint</Application>
  <PresentationFormat>Widescreen</PresentationFormat>
  <Paragraphs>129</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Franklin Gothic Book</vt:lpstr>
      <vt:lpstr>Crop</vt:lpstr>
      <vt:lpstr>Council of Technical Groups</vt:lpstr>
      <vt:lpstr>Agenda</vt:lpstr>
      <vt:lpstr>Introductions</vt:lpstr>
      <vt:lpstr>Student Travel Award Update 2019 </vt:lpstr>
      <vt:lpstr>Current Budget (as of August 31)</vt:lpstr>
      <vt:lpstr>TG Chair Handbook Update Highlights</vt:lpstr>
      <vt:lpstr>TGs Non-Compliant on Membership</vt:lpstr>
      <vt:lpstr>TGs Compliant on Membership</vt:lpstr>
      <vt:lpstr>HFES Management Updates</vt:lpstr>
      <vt:lpstr>Executive Council Update</vt:lpstr>
      <vt:lpstr>New Business?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of Technical Groups</dc:title>
  <dc:creator>Jennifer Ockerman</dc:creator>
  <cp:lastModifiedBy>Jennifer Ockerman</cp:lastModifiedBy>
  <cp:revision>28</cp:revision>
  <dcterms:created xsi:type="dcterms:W3CDTF">2019-10-20T18:26:22Z</dcterms:created>
  <dcterms:modified xsi:type="dcterms:W3CDTF">2020-03-21T20:37:30Z</dcterms:modified>
</cp:coreProperties>
</file>