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65" r:id="rId2"/>
    <p:sldId id="263" r:id="rId3"/>
    <p:sldId id="262" r:id="rId4"/>
    <p:sldId id="288" r:id="rId5"/>
    <p:sldId id="286" r:id="rId6"/>
    <p:sldId id="269" r:id="rId7"/>
    <p:sldId id="267" r:id="rId8"/>
    <p:sldId id="268" r:id="rId9"/>
    <p:sldId id="270" r:id="rId10"/>
    <p:sldId id="271" r:id="rId11"/>
    <p:sldId id="279" r:id="rId12"/>
    <p:sldId id="272" r:id="rId13"/>
    <p:sldId id="273" r:id="rId14"/>
    <p:sldId id="274" r:id="rId15"/>
    <p:sldId id="275" r:id="rId16"/>
    <p:sldId id="277" r:id="rId17"/>
    <p:sldId id="278" r:id="rId18"/>
    <p:sldId id="281" r:id="rId19"/>
    <p:sldId id="280" r:id="rId20"/>
    <p:sldId id="282" r:id="rId21"/>
    <p:sldId id="284" r:id="rId22"/>
    <p:sldId id="266" r:id="rId23"/>
    <p:sldId id="28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B062"/>
    <a:srgbClr val="7BA6AD"/>
    <a:srgbClr val="B0D975"/>
    <a:srgbClr val="000000"/>
    <a:srgbClr val="FFFFFF"/>
    <a:srgbClr val="0039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332" autoAdjust="0"/>
  </p:normalViewPr>
  <p:slideViewPr>
    <p:cSldViewPr snapToGrid="0">
      <p:cViewPr>
        <p:scale>
          <a:sx n="100" d="100"/>
          <a:sy n="100" d="100"/>
        </p:scale>
        <p:origin x="34" y="-571"/>
      </p:cViewPr>
      <p:guideLst/>
    </p:cSldViewPr>
  </p:slid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231A66C-93DE-4D08-9E6E-8E597C3B1984}" type="datetimeFigureOut">
              <a:rPr lang="en-US" smtClean="0"/>
              <a:t>10/10/2022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68B4315-D5AE-43E7-B21E-48AF81EFCDCB}" type="slidenum">
              <a:rPr lang="en-US" smtClean="0"/>
              <a:t>‹#›</a:t>
            </a:fld>
            <a:endParaRPr lang="en-US"/>
          </a:p>
        </p:txBody>
      </p:sp>
    </p:spTree>
    <p:extLst>
      <p:ext uri="{BB962C8B-B14F-4D97-AF65-F5344CB8AC3E}">
        <p14:creationId xmlns:p14="http://schemas.microsoft.com/office/powerpoint/2010/main" val="38877337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94E366-B9E3-4B2D-9CF3-DA5549963AC2}" type="datetimeFigureOut">
              <a:rPr lang="en-US" smtClean="0"/>
              <a:t>10/10/2022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FBEA61-0D1B-4B69-A3E9-42CB1F90EB23}" type="slidenum">
              <a:rPr lang="en-US" smtClean="0"/>
              <a:t>‹#›</a:t>
            </a:fld>
            <a:endParaRPr lang="en-US"/>
          </a:p>
        </p:txBody>
      </p:sp>
    </p:spTree>
    <p:extLst>
      <p:ext uri="{BB962C8B-B14F-4D97-AF65-F5344CB8AC3E}">
        <p14:creationId xmlns:p14="http://schemas.microsoft.com/office/powerpoint/2010/main" val="300448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Conferences</a:t>
            </a:r>
          </a:p>
          <a:p>
            <a:pPr lvl="0"/>
            <a:r>
              <a:rPr lang="en-US" dirty="0"/>
              <a:t>Special annual meeting programs: </a:t>
            </a:r>
          </a:p>
          <a:p>
            <a:pPr lvl="0"/>
            <a:r>
              <a:rPr lang="en-US" dirty="0"/>
              <a:t>panels, demos, mock trials, invited addresses or speakers, etc.</a:t>
            </a:r>
          </a:p>
          <a:p>
            <a:pPr lvl="0"/>
            <a:endParaRPr lang="en-US" dirty="0"/>
          </a:p>
          <a:p>
            <a:pPr lvl="0"/>
            <a:r>
              <a:rPr lang="en-US" dirty="0"/>
              <a:t>Membership surveys: can reveal initiatives of interest to members</a:t>
            </a:r>
          </a:p>
          <a:p>
            <a:pPr lvl="0"/>
            <a:endParaRPr lang="en-US" dirty="0"/>
          </a:p>
          <a:p>
            <a:pPr lvl="0"/>
            <a:r>
              <a:rPr lang="en-US" dirty="0"/>
              <a:t>Membership drives: use the communities or more contact outreach through staff or other professional societies to recruit membership</a:t>
            </a:r>
          </a:p>
          <a:p>
            <a:pPr lvl="0"/>
            <a:r>
              <a:rPr lang="en-US" dirty="0"/>
              <a:t>Developing Publications and Webinars</a:t>
            </a:r>
          </a:p>
          <a:p>
            <a:pPr lvl="0"/>
            <a:r>
              <a:rPr lang="en-US" dirty="0"/>
              <a:t>Awards: Total budget for a TG award  &lt; $599 (includes costs of certificate or plaque, award administration costs, and monetary award)</a:t>
            </a:r>
          </a:p>
          <a:p>
            <a:endParaRPr lang="en-US" dirty="0"/>
          </a:p>
        </p:txBody>
      </p:sp>
      <p:sp>
        <p:nvSpPr>
          <p:cNvPr id="4" name="Slide Number Placeholder 3"/>
          <p:cNvSpPr>
            <a:spLocks noGrp="1"/>
          </p:cNvSpPr>
          <p:nvPr>
            <p:ph type="sldNum" sz="quarter" idx="5"/>
          </p:nvPr>
        </p:nvSpPr>
        <p:spPr/>
        <p:txBody>
          <a:bodyPr/>
          <a:lstStyle/>
          <a:p>
            <a:fld id="{E6FBEA61-0D1B-4B69-A3E9-42CB1F90EB23}" type="slidenum">
              <a:rPr lang="en-US" smtClean="0"/>
              <a:t>12</a:t>
            </a:fld>
            <a:endParaRPr lang="en-US"/>
          </a:p>
        </p:txBody>
      </p:sp>
    </p:spTree>
    <p:extLst>
      <p:ext uri="{BB962C8B-B14F-4D97-AF65-F5344CB8AC3E}">
        <p14:creationId xmlns:p14="http://schemas.microsoft.com/office/powerpoint/2010/main" val="39826221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9"/>
          <p:cNvSpPr/>
          <p:nvPr userDrawn="1"/>
        </p:nvSpPr>
        <p:spPr>
          <a:xfrm>
            <a:off x="0" y="4348443"/>
            <a:ext cx="12295056" cy="2619285"/>
          </a:xfrm>
          <a:prstGeom prst="rect">
            <a:avLst/>
          </a:prstGeom>
          <a:solidFill>
            <a:srgbClr val="0039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808843" y="4348443"/>
            <a:ext cx="10570464" cy="2387600"/>
          </a:xfrm>
        </p:spPr>
        <p:txBody>
          <a:bodyPr anchor="b">
            <a:normAutofit/>
          </a:bodyPr>
          <a:lstStyle>
            <a:lvl1pPr algn="ctr">
              <a:defRPr sz="7200">
                <a:solidFill>
                  <a:schemeClr val="bg1"/>
                </a:solidFill>
                <a:latin typeface="Gotham Book" pitchFamily="50" charset="0"/>
                <a:cs typeface="Gotham Book" pitchFamily="50" charset="0"/>
              </a:defRPr>
            </a:lvl1pPr>
          </a:lstStyle>
          <a:p>
            <a:r>
              <a:rPr lang="en-US" dirty="0"/>
              <a:t>ENTER SESSION TITLE HERE</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50" y="0"/>
            <a:ext cx="12195850" cy="4573444"/>
          </a:xfrm>
          <a:prstGeom prst="rect">
            <a:avLst/>
          </a:prstGeom>
        </p:spPr>
      </p:pic>
      <p:sp>
        <p:nvSpPr>
          <p:cNvPr id="11" name="Footer Placeholder 4"/>
          <p:cNvSpPr>
            <a:spLocks noGrp="1"/>
          </p:cNvSpPr>
          <p:nvPr>
            <p:ph type="ftr" sz="quarter" idx="3"/>
          </p:nvPr>
        </p:nvSpPr>
        <p:spPr>
          <a:xfrm>
            <a:off x="9015984" y="6311900"/>
            <a:ext cx="2337816" cy="436372"/>
          </a:xfrm>
          <a:prstGeom prst="rect">
            <a:avLst/>
          </a:prstGeom>
        </p:spPr>
        <p:txBody>
          <a:bodyPr vert="horz" lIns="91440" tIns="45720" rIns="91440" bIns="45720" rtlCol="0" anchor="ctr"/>
          <a:lstStyle>
            <a:lvl1pPr algn="ctr">
              <a:defRPr sz="2400" b="1">
                <a:solidFill>
                  <a:srgbClr val="003918"/>
                </a:solidFill>
                <a:latin typeface="Gotham Book" pitchFamily="50" charset="0"/>
                <a:cs typeface="Gotham Book" pitchFamily="50" charset="0"/>
              </a:defRPr>
            </a:lvl1pPr>
          </a:lstStyle>
          <a:p>
            <a:r>
              <a:rPr lang="en-US" dirty="0"/>
              <a:t>#HFES2022</a:t>
            </a:r>
          </a:p>
        </p:txBody>
      </p:sp>
    </p:spTree>
    <p:extLst>
      <p:ext uri="{BB962C8B-B14F-4D97-AF65-F5344CB8AC3E}">
        <p14:creationId xmlns:p14="http://schemas.microsoft.com/office/powerpoint/2010/main" val="52562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4"/>
          <p:cNvSpPr>
            <a:spLocks noGrp="1"/>
          </p:cNvSpPr>
          <p:nvPr>
            <p:ph type="ftr" sz="quarter" idx="3"/>
          </p:nvPr>
        </p:nvSpPr>
        <p:spPr>
          <a:xfrm>
            <a:off x="9015984" y="6311900"/>
            <a:ext cx="2337816" cy="436372"/>
          </a:xfrm>
          <a:prstGeom prst="rect">
            <a:avLst/>
          </a:prstGeom>
        </p:spPr>
        <p:txBody>
          <a:bodyPr vert="horz" lIns="91440" tIns="45720" rIns="91440" bIns="45720" rtlCol="0" anchor="ctr"/>
          <a:lstStyle>
            <a:lvl1pPr algn="ctr">
              <a:defRPr sz="2400" b="1">
                <a:solidFill>
                  <a:srgbClr val="003918"/>
                </a:solidFill>
                <a:latin typeface="Gotham Book" pitchFamily="50" charset="0"/>
                <a:cs typeface="Gotham Book" pitchFamily="50" charset="0"/>
              </a:defRPr>
            </a:lvl1pPr>
          </a:lstStyle>
          <a:p>
            <a:r>
              <a:rPr lang="en-US" dirty="0"/>
              <a:t>#HFES2022</a:t>
            </a:r>
          </a:p>
        </p:txBody>
      </p:sp>
    </p:spTree>
    <p:extLst>
      <p:ext uri="{BB962C8B-B14F-4D97-AF65-F5344CB8AC3E}">
        <p14:creationId xmlns:p14="http://schemas.microsoft.com/office/powerpoint/2010/main" val="2162435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p:cNvSpPr>
            <a:spLocks noGrp="1"/>
          </p:cNvSpPr>
          <p:nvPr>
            <p:ph type="ftr" sz="quarter" idx="3"/>
          </p:nvPr>
        </p:nvSpPr>
        <p:spPr>
          <a:xfrm>
            <a:off x="9015984" y="6311900"/>
            <a:ext cx="2337816" cy="436372"/>
          </a:xfrm>
          <a:prstGeom prst="rect">
            <a:avLst/>
          </a:prstGeom>
        </p:spPr>
        <p:txBody>
          <a:bodyPr vert="horz" lIns="91440" tIns="45720" rIns="91440" bIns="45720" rtlCol="0" anchor="ctr"/>
          <a:lstStyle>
            <a:lvl1pPr algn="ctr">
              <a:defRPr sz="2400" b="1">
                <a:solidFill>
                  <a:srgbClr val="003918"/>
                </a:solidFill>
                <a:latin typeface="Gotham Book" pitchFamily="50" charset="0"/>
                <a:cs typeface="Gotham Book" pitchFamily="50" charset="0"/>
              </a:defRPr>
            </a:lvl1pPr>
          </a:lstStyle>
          <a:p>
            <a:r>
              <a:rPr lang="en-US" dirty="0"/>
              <a:t>#HFES2022</a:t>
            </a:r>
          </a:p>
        </p:txBody>
      </p:sp>
    </p:spTree>
    <p:extLst>
      <p:ext uri="{BB962C8B-B14F-4D97-AF65-F5344CB8AC3E}">
        <p14:creationId xmlns:p14="http://schemas.microsoft.com/office/powerpoint/2010/main" val="2053288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4"/>
          <p:cNvSpPr>
            <a:spLocks noGrp="1"/>
          </p:cNvSpPr>
          <p:nvPr>
            <p:ph type="ftr" sz="quarter" idx="10"/>
          </p:nvPr>
        </p:nvSpPr>
        <p:spPr>
          <a:xfrm>
            <a:off x="9017572" y="6321044"/>
            <a:ext cx="2337816" cy="436372"/>
          </a:xfrm>
          <a:prstGeom prst="rect">
            <a:avLst/>
          </a:prstGeom>
        </p:spPr>
        <p:txBody>
          <a:bodyPr vert="horz" lIns="91440" tIns="45720" rIns="91440" bIns="45720" rtlCol="0" anchor="ctr"/>
          <a:lstStyle>
            <a:lvl1pPr algn="ctr">
              <a:defRPr sz="2400" b="1">
                <a:solidFill>
                  <a:srgbClr val="003918"/>
                </a:solidFill>
                <a:latin typeface="Gotham Book" pitchFamily="50" charset="0"/>
                <a:cs typeface="Gotham Book" pitchFamily="50" charset="0"/>
              </a:defRPr>
            </a:lvl1pPr>
          </a:lstStyle>
          <a:p>
            <a:r>
              <a:rPr lang="en-US" dirty="0"/>
              <a:t>#HFES2022</a:t>
            </a:r>
          </a:p>
        </p:txBody>
      </p:sp>
    </p:spTree>
    <p:extLst>
      <p:ext uri="{BB962C8B-B14F-4D97-AF65-F5344CB8AC3E}">
        <p14:creationId xmlns:p14="http://schemas.microsoft.com/office/powerpoint/2010/main" val="23168436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9015984" y="6311900"/>
            <a:ext cx="2337816" cy="436372"/>
          </a:xfrm>
          <a:prstGeom prst="rect">
            <a:avLst/>
          </a:prstGeom>
        </p:spPr>
        <p:txBody>
          <a:bodyPr vert="horz" lIns="91440" tIns="45720" rIns="91440" bIns="45720" rtlCol="0" anchor="ctr"/>
          <a:lstStyle>
            <a:lvl1pPr algn="ctr">
              <a:defRPr sz="2400" b="1">
                <a:solidFill>
                  <a:srgbClr val="003918"/>
                </a:solidFill>
                <a:latin typeface="Gotham Book" pitchFamily="50" charset="0"/>
                <a:cs typeface="Gotham Book" pitchFamily="50" charset="0"/>
              </a:defRPr>
            </a:lvl1pPr>
          </a:lstStyle>
          <a:p>
            <a:r>
              <a:rPr lang="en-US" dirty="0"/>
              <a:t>#HFES2022</a:t>
            </a:r>
          </a:p>
        </p:txBody>
      </p:sp>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311900"/>
            <a:ext cx="1750918" cy="453780"/>
          </a:xfrm>
          <a:prstGeom prst="rect">
            <a:avLst/>
          </a:prstGeom>
        </p:spPr>
      </p:pic>
    </p:spTree>
    <p:extLst>
      <p:ext uri="{BB962C8B-B14F-4D97-AF65-F5344CB8AC3E}">
        <p14:creationId xmlns:p14="http://schemas.microsoft.com/office/powerpoint/2010/main" val="1169771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mailto:tamsyn@uber.com" TargetMode="External"/><Relationship Id="rId2" Type="http://schemas.openxmlformats.org/officeDocument/2006/relationships/hyperlink" Target="mailto:mbolton@buffalo.edu" TargetMode="External"/><Relationship Id="rId1" Type="http://schemas.openxmlformats.org/officeDocument/2006/relationships/slideLayout" Target="../slideLayouts/slideLayout3.xml"/><Relationship Id="rId6" Type="http://schemas.openxmlformats.org/officeDocument/2006/relationships/hyperlink" Target="mailto:csarlo@hfes.org" TargetMode="External"/><Relationship Id="rId5" Type="http://schemas.openxmlformats.org/officeDocument/2006/relationships/hyperlink" Target="mailto:skemp@hfes.org" TargetMode="External"/><Relationship Id="rId4" Type="http://schemas.openxmlformats.org/officeDocument/2006/relationships/hyperlink" Target="mailto:rgutzwil@asu.edu"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tamsyn@uber.com" TargetMode="External"/><Relationship Id="rId2" Type="http://schemas.openxmlformats.org/officeDocument/2006/relationships/hyperlink" Target="mailto:mbolton@buffalo.edu" TargetMode="External"/><Relationship Id="rId1" Type="http://schemas.openxmlformats.org/officeDocument/2006/relationships/slideLayout" Target="../slideLayouts/slideLayout3.xml"/><Relationship Id="rId6" Type="http://schemas.openxmlformats.org/officeDocument/2006/relationships/hyperlink" Target="mailto:csarlo@hfes.org" TargetMode="External"/><Relationship Id="rId5" Type="http://schemas.openxmlformats.org/officeDocument/2006/relationships/hyperlink" Target="mailto:skemp@hfes.org" TargetMode="External"/><Relationship Id="rId4" Type="http://schemas.openxmlformats.org/officeDocument/2006/relationships/hyperlink" Target="mailto:rgutzwil@asu.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7200" b="0" cap="none" dirty="0"/>
              <a:t>Council of Technical Groups (</a:t>
            </a:r>
            <a:r>
              <a:rPr lang="en-US" sz="6600" b="0" cap="none" dirty="0"/>
              <a:t>COTG</a:t>
            </a:r>
            <a:r>
              <a:rPr lang="en-US" sz="7200" b="0" cap="none" dirty="0"/>
              <a:t>) 2022 Business Meeting</a:t>
            </a:r>
            <a:endParaRPr lang="en-US" dirty="0"/>
          </a:p>
        </p:txBody>
      </p:sp>
    </p:spTree>
    <p:extLst>
      <p:ext uri="{BB962C8B-B14F-4D97-AF65-F5344CB8AC3E}">
        <p14:creationId xmlns:p14="http://schemas.microsoft.com/office/powerpoint/2010/main" val="40793902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FBEE7-3C23-B002-F83C-33554AE4E4D8}"/>
              </a:ext>
            </a:extLst>
          </p:cNvPr>
          <p:cNvSpPr>
            <a:spLocks noGrp="1"/>
          </p:cNvSpPr>
          <p:nvPr>
            <p:ph type="title"/>
          </p:nvPr>
        </p:nvSpPr>
        <p:spPr/>
        <p:txBody>
          <a:bodyPr/>
          <a:lstStyle/>
          <a:p>
            <a:r>
              <a:rPr lang="en-US" dirty="0">
                <a:solidFill>
                  <a:srgbClr val="86B062"/>
                </a:solidFill>
              </a:rPr>
              <a:t>Revision of the </a:t>
            </a:r>
            <a:r>
              <a:rPr lang="en-US" dirty="0"/>
              <a:t>TG Handbook</a:t>
            </a:r>
          </a:p>
        </p:txBody>
      </p:sp>
      <p:sp>
        <p:nvSpPr>
          <p:cNvPr id="3" name="Content Placeholder 2">
            <a:extLst>
              <a:ext uri="{FF2B5EF4-FFF2-40B4-BE49-F238E27FC236}">
                <a16:creationId xmlns:a16="http://schemas.microsoft.com/office/drawing/2014/main" id="{E1A127A4-3E2D-E53E-34D2-41FCFB0B6593}"/>
              </a:ext>
            </a:extLst>
          </p:cNvPr>
          <p:cNvSpPr>
            <a:spLocks noGrp="1"/>
          </p:cNvSpPr>
          <p:nvPr>
            <p:ph sz="half" idx="1"/>
          </p:nvPr>
        </p:nvSpPr>
        <p:spPr/>
        <p:txBody>
          <a:bodyPr>
            <a:normAutofit fontScale="85000" lnSpcReduction="10000"/>
          </a:bodyPr>
          <a:lstStyle/>
          <a:p>
            <a:pPr marL="0" indent="0">
              <a:buNone/>
            </a:pPr>
            <a:r>
              <a:rPr lang="en-US" dirty="0"/>
              <a:t>TG Requirements:</a:t>
            </a:r>
          </a:p>
          <a:p>
            <a:r>
              <a:rPr lang="en-US" dirty="0"/>
              <a:t>Have 75 members (more on this later)</a:t>
            </a:r>
          </a:p>
          <a:p>
            <a:r>
              <a:rPr lang="en-US" dirty="0"/>
              <a:t>Hold an annual business meeting</a:t>
            </a:r>
          </a:p>
          <a:p>
            <a:r>
              <a:rPr lang="en-US" dirty="0"/>
              <a:t>Have (at least) the following officers </a:t>
            </a:r>
            <a:br>
              <a:rPr lang="en-US" dirty="0"/>
            </a:br>
            <a:r>
              <a:rPr lang="en-US" sz="1800" dirty="0"/>
              <a:t>(2 year appointments, must be full HFES members)</a:t>
            </a:r>
            <a:r>
              <a:rPr lang="en-US" dirty="0"/>
              <a:t>:</a:t>
            </a:r>
          </a:p>
          <a:p>
            <a:pPr lvl="1"/>
            <a:r>
              <a:rPr lang="en-US" dirty="0"/>
              <a:t>TG chair</a:t>
            </a:r>
          </a:p>
          <a:p>
            <a:pPr lvl="1"/>
            <a:r>
              <a:rPr lang="en-US" dirty="0"/>
              <a:t>Program chair </a:t>
            </a:r>
          </a:p>
          <a:p>
            <a:pPr lvl="1"/>
            <a:r>
              <a:rPr lang="en-US" dirty="0"/>
              <a:t>Program chair-elect</a:t>
            </a:r>
          </a:p>
          <a:p>
            <a:r>
              <a:rPr lang="en-US" dirty="0"/>
              <a:t>Hold elections at least every 2-years</a:t>
            </a:r>
          </a:p>
          <a:p>
            <a:r>
              <a:rPr lang="en-US" dirty="0"/>
              <a:t>Have a transition plan and archives</a:t>
            </a:r>
          </a:p>
        </p:txBody>
      </p:sp>
      <p:sp>
        <p:nvSpPr>
          <p:cNvPr id="5" name="Content Placeholder 4">
            <a:extLst>
              <a:ext uri="{FF2B5EF4-FFF2-40B4-BE49-F238E27FC236}">
                <a16:creationId xmlns:a16="http://schemas.microsoft.com/office/drawing/2014/main" id="{018AE9D2-7A88-153B-5D8D-51C404FBD1BE}"/>
              </a:ext>
            </a:extLst>
          </p:cNvPr>
          <p:cNvSpPr>
            <a:spLocks noGrp="1"/>
          </p:cNvSpPr>
          <p:nvPr>
            <p:ph sz="half" idx="2"/>
          </p:nvPr>
        </p:nvSpPr>
        <p:spPr/>
        <p:txBody>
          <a:bodyPr>
            <a:normAutofit fontScale="85000" lnSpcReduction="10000"/>
          </a:bodyPr>
          <a:lstStyle/>
          <a:p>
            <a:r>
              <a:rPr lang="en-US" dirty="0"/>
              <a:t>Communications:</a:t>
            </a:r>
          </a:p>
          <a:p>
            <a:pPr lvl="1"/>
            <a:r>
              <a:rPr lang="en-US" dirty="0"/>
              <a:t>Annual Financial Report</a:t>
            </a:r>
          </a:p>
          <a:p>
            <a:pPr lvl="1"/>
            <a:r>
              <a:rPr lang="en-US" dirty="0"/>
              <a:t>Annual Activities report</a:t>
            </a:r>
          </a:p>
          <a:p>
            <a:pPr lvl="1"/>
            <a:r>
              <a:rPr lang="en-US" dirty="0"/>
              <a:t>Biannual communications: </a:t>
            </a:r>
          </a:p>
          <a:p>
            <a:pPr lvl="2"/>
            <a:r>
              <a:rPr lang="en-US" dirty="0"/>
              <a:t>News and updates on TG finances and activities </a:t>
            </a:r>
          </a:p>
          <a:p>
            <a:pPr lvl="2"/>
            <a:r>
              <a:rPr lang="en-US" dirty="0"/>
              <a:t>Optionally, contain a Chair’s Address</a:t>
            </a:r>
          </a:p>
          <a:p>
            <a:pPr lvl="2"/>
            <a:r>
              <a:rPr lang="en-US" dirty="0"/>
              <a:t>Can be used for the reports above</a:t>
            </a:r>
          </a:p>
          <a:p>
            <a:r>
              <a:rPr lang="en-US" dirty="0"/>
              <a:t>Refereeing papers in its field for the annual meeting</a:t>
            </a:r>
          </a:p>
          <a:p>
            <a:r>
              <a:rPr lang="en-US" dirty="0"/>
              <a:t>Have at least one session at the annual meeting</a:t>
            </a:r>
          </a:p>
        </p:txBody>
      </p:sp>
      <p:pic>
        <p:nvPicPr>
          <p:cNvPr id="4" name="Picture 3">
            <a:extLst>
              <a:ext uri="{FF2B5EF4-FFF2-40B4-BE49-F238E27FC236}">
                <a16:creationId xmlns:a16="http://schemas.microsoft.com/office/drawing/2014/main" id="{481D893A-74DE-3A2B-A7FE-108891A6ABE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43687" y="571707"/>
            <a:ext cx="884087" cy="884087"/>
          </a:xfrm>
          <a:prstGeom prst="rect">
            <a:avLst/>
          </a:prstGeom>
          <a:noFill/>
          <a:ln>
            <a:noFill/>
          </a:ln>
        </p:spPr>
      </p:pic>
    </p:spTree>
    <p:extLst>
      <p:ext uri="{BB962C8B-B14F-4D97-AF65-F5344CB8AC3E}">
        <p14:creationId xmlns:p14="http://schemas.microsoft.com/office/powerpoint/2010/main" val="1443479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8AED57D-FBC4-E24C-37E2-8847A215B0B5}"/>
              </a:ext>
            </a:extLst>
          </p:cNvPr>
          <p:cNvPicPr>
            <a:picLocks noChangeAspect="1"/>
          </p:cNvPicPr>
          <p:nvPr/>
        </p:nvPicPr>
        <p:blipFill>
          <a:blip r:embed="rId2"/>
          <a:stretch>
            <a:fillRect/>
          </a:stretch>
        </p:blipFill>
        <p:spPr>
          <a:xfrm>
            <a:off x="5738547" y="458412"/>
            <a:ext cx="4882635" cy="5941175"/>
          </a:xfrm>
          <a:prstGeom prst="rect">
            <a:avLst/>
          </a:prstGeom>
        </p:spPr>
      </p:pic>
      <p:sp>
        <p:nvSpPr>
          <p:cNvPr id="2" name="Title 1">
            <a:extLst>
              <a:ext uri="{FF2B5EF4-FFF2-40B4-BE49-F238E27FC236}">
                <a16:creationId xmlns:a16="http://schemas.microsoft.com/office/drawing/2014/main" id="{295538D9-8352-E327-5C68-C3558809B7DB}"/>
              </a:ext>
            </a:extLst>
          </p:cNvPr>
          <p:cNvSpPr>
            <a:spLocks noGrp="1"/>
          </p:cNvSpPr>
          <p:nvPr>
            <p:ph type="title"/>
          </p:nvPr>
        </p:nvSpPr>
        <p:spPr>
          <a:xfrm>
            <a:off x="838200" y="365125"/>
            <a:ext cx="4046034" cy="1325563"/>
          </a:xfrm>
        </p:spPr>
        <p:txBody>
          <a:bodyPr/>
          <a:lstStyle/>
          <a:p>
            <a:r>
              <a:rPr lang="en-US" dirty="0">
                <a:solidFill>
                  <a:srgbClr val="86B062"/>
                </a:solidFill>
              </a:rPr>
              <a:t>TG Membership</a:t>
            </a:r>
          </a:p>
        </p:txBody>
      </p:sp>
      <p:sp>
        <p:nvSpPr>
          <p:cNvPr id="5" name="TextBox 4">
            <a:extLst>
              <a:ext uri="{FF2B5EF4-FFF2-40B4-BE49-F238E27FC236}">
                <a16:creationId xmlns:a16="http://schemas.microsoft.com/office/drawing/2014/main" id="{07D25D9F-C1C8-578F-6A6D-7EEA3E47658B}"/>
              </a:ext>
            </a:extLst>
          </p:cNvPr>
          <p:cNvSpPr txBox="1"/>
          <p:nvPr/>
        </p:nvSpPr>
        <p:spPr>
          <a:xfrm>
            <a:off x="10621182" y="3398806"/>
            <a:ext cx="1747802" cy="369332"/>
          </a:xfrm>
          <a:prstGeom prst="rect">
            <a:avLst/>
          </a:prstGeom>
          <a:noFill/>
        </p:spPr>
        <p:txBody>
          <a:bodyPr wrap="square" rtlCol="0">
            <a:spAutoFit/>
          </a:bodyPr>
          <a:lstStyle/>
          <a:p>
            <a:r>
              <a:rPr lang="en-US" dirty="0"/>
              <a:t>150 Minimum</a:t>
            </a:r>
          </a:p>
        </p:txBody>
      </p:sp>
      <p:sp>
        <p:nvSpPr>
          <p:cNvPr id="6" name="TextBox 5">
            <a:extLst>
              <a:ext uri="{FF2B5EF4-FFF2-40B4-BE49-F238E27FC236}">
                <a16:creationId xmlns:a16="http://schemas.microsoft.com/office/drawing/2014/main" id="{41A4E372-C756-B16B-3C07-A5047128D847}"/>
              </a:ext>
            </a:extLst>
          </p:cNvPr>
          <p:cNvSpPr txBox="1"/>
          <p:nvPr/>
        </p:nvSpPr>
        <p:spPr>
          <a:xfrm>
            <a:off x="10168043" y="1506022"/>
            <a:ext cx="1536903" cy="369332"/>
          </a:xfrm>
          <a:prstGeom prst="rect">
            <a:avLst/>
          </a:prstGeom>
          <a:noFill/>
        </p:spPr>
        <p:txBody>
          <a:bodyPr wrap="square" rtlCol="0">
            <a:spAutoFit/>
          </a:bodyPr>
          <a:lstStyle/>
          <a:p>
            <a:r>
              <a:rPr lang="en-US" dirty="0"/>
              <a:t>75 Minimum</a:t>
            </a:r>
          </a:p>
        </p:txBody>
      </p:sp>
    </p:spTree>
    <p:extLst>
      <p:ext uri="{BB962C8B-B14F-4D97-AF65-F5344CB8AC3E}">
        <p14:creationId xmlns:p14="http://schemas.microsoft.com/office/powerpoint/2010/main" val="1250205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FBEE7-3C23-B002-F83C-33554AE4E4D8}"/>
              </a:ext>
            </a:extLst>
          </p:cNvPr>
          <p:cNvSpPr>
            <a:spLocks noGrp="1"/>
          </p:cNvSpPr>
          <p:nvPr>
            <p:ph type="title"/>
          </p:nvPr>
        </p:nvSpPr>
        <p:spPr/>
        <p:txBody>
          <a:bodyPr/>
          <a:lstStyle/>
          <a:p>
            <a:r>
              <a:rPr lang="en-US" dirty="0">
                <a:solidFill>
                  <a:srgbClr val="86B062"/>
                </a:solidFill>
              </a:rPr>
              <a:t>Revision of the TG Handbook</a:t>
            </a:r>
          </a:p>
        </p:txBody>
      </p:sp>
      <p:sp>
        <p:nvSpPr>
          <p:cNvPr id="3" name="Content Placeholder 2">
            <a:extLst>
              <a:ext uri="{FF2B5EF4-FFF2-40B4-BE49-F238E27FC236}">
                <a16:creationId xmlns:a16="http://schemas.microsoft.com/office/drawing/2014/main" id="{E1A127A4-3E2D-E53E-34D2-41FCFB0B6593}"/>
              </a:ext>
            </a:extLst>
          </p:cNvPr>
          <p:cNvSpPr>
            <a:spLocks noGrp="1"/>
          </p:cNvSpPr>
          <p:nvPr>
            <p:ph sz="half" idx="1"/>
          </p:nvPr>
        </p:nvSpPr>
        <p:spPr/>
        <p:txBody>
          <a:bodyPr>
            <a:normAutofit/>
          </a:bodyPr>
          <a:lstStyle/>
          <a:p>
            <a:pPr marL="0" indent="0">
              <a:buNone/>
            </a:pPr>
            <a:r>
              <a:rPr lang="en-US" dirty="0"/>
              <a:t>Optional (but good) things:</a:t>
            </a:r>
          </a:p>
          <a:p>
            <a:pPr marL="0" indent="0">
              <a:buNone/>
            </a:pPr>
            <a:r>
              <a:rPr lang="en-US" dirty="0"/>
              <a:t>Officers:</a:t>
            </a:r>
          </a:p>
          <a:p>
            <a:pPr lvl="1"/>
            <a:r>
              <a:rPr lang="en-US" dirty="0"/>
              <a:t>TG Chair-Elect</a:t>
            </a:r>
          </a:p>
          <a:p>
            <a:pPr lvl="1"/>
            <a:r>
              <a:rPr lang="en-US" dirty="0"/>
              <a:t>Secretary-Treasurer</a:t>
            </a:r>
          </a:p>
          <a:p>
            <a:pPr lvl="1"/>
            <a:r>
              <a:rPr lang="en-US" dirty="0"/>
              <a:t>Electronic Communications Chair</a:t>
            </a:r>
          </a:p>
        </p:txBody>
      </p:sp>
      <p:sp>
        <p:nvSpPr>
          <p:cNvPr id="5" name="Content Placeholder 4">
            <a:extLst>
              <a:ext uri="{FF2B5EF4-FFF2-40B4-BE49-F238E27FC236}">
                <a16:creationId xmlns:a16="http://schemas.microsoft.com/office/drawing/2014/main" id="{593A1C35-5444-58C5-AB12-9B4EADBF55EC}"/>
              </a:ext>
            </a:extLst>
          </p:cNvPr>
          <p:cNvSpPr>
            <a:spLocks noGrp="1"/>
          </p:cNvSpPr>
          <p:nvPr>
            <p:ph sz="half" idx="2"/>
          </p:nvPr>
        </p:nvSpPr>
        <p:spPr>
          <a:xfrm>
            <a:off x="6005940" y="1825625"/>
            <a:ext cx="6019800" cy="4351338"/>
          </a:xfrm>
        </p:spPr>
        <p:txBody>
          <a:bodyPr/>
          <a:lstStyle/>
          <a:p>
            <a:endParaRPr lang="en-US" dirty="0"/>
          </a:p>
          <a:p>
            <a:pPr marL="0" indent="0">
              <a:buNone/>
            </a:pPr>
            <a:r>
              <a:rPr lang="en-US" dirty="0"/>
              <a:t>Activities:</a:t>
            </a:r>
          </a:p>
          <a:p>
            <a:pPr lvl="1"/>
            <a:r>
              <a:rPr lang="en-US" dirty="0"/>
              <a:t>Conferences</a:t>
            </a:r>
          </a:p>
          <a:p>
            <a:pPr lvl="1"/>
            <a:r>
              <a:rPr lang="en-US" dirty="0"/>
              <a:t>Special annual meeting programs</a:t>
            </a:r>
          </a:p>
          <a:p>
            <a:pPr lvl="1"/>
            <a:r>
              <a:rPr lang="en-US" dirty="0"/>
              <a:t>Membership surveys</a:t>
            </a:r>
          </a:p>
          <a:p>
            <a:pPr lvl="1"/>
            <a:r>
              <a:rPr lang="en-US" dirty="0"/>
              <a:t>Membership drives</a:t>
            </a:r>
          </a:p>
          <a:p>
            <a:pPr lvl="1"/>
            <a:r>
              <a:rPr lang="en-US" dirty="0"/>
              <a:t>Developing Publications and Webinars</a:t>
            </a:r>
          </a:p>
          <a:p>
            <a:pPr lvl="1"/>
            <a:r>
              <a:rPr lang="en-US" dirty="0"/>
              <a:t>Awards: Total budget &lt; $599 per award</a:t>
            </a:r>
          </a:p>
          <a:p>
            <a:endParaRPr lang="en-US" dirty="0"/>
          </a:p>
        </p:txBody>
      </p:sp>
      <p:pic>
        <p:nvPicPr>
          <p:cNvPr id="4" name="Picture 3">
            <a:extLst>
              <a:ext uri="{FF2B5EF4-FFF2-40B4-BE49-F238E27FC236}">
                <a16:creationId xmlns:a16="http://schemas.microsoft.com/office/drawing/2014/main" id="{481D893A-74DE-3A2B-A7FE-108891A6ABE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43687" y="571707"/>
            <a:ext cx="884087" cy="884087"/>
          </a:xfrm>
          <a:prstGeom prst="rect">
            <a:avLst/>
          </a:prstGeom>
          <a:noFill/>
          <a:ln>
            <a:noFill/>
          </a:ln>
        </p:spPr>
      </p:pic>
    </p:spTree>
    <p:extLst>
      <p:ext uri="{BB962C8B-B14F-4D97-AF65-F5344CB8AC3E}">
        <p14:creationId xmlns:p14="http://schemas.microsoft.com/office/powerpoint/2010/main" val="2587389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82CE2-8133-FA30-E74F-F779A124634F}"/>
              </a:ext>
            </a:extLst>
          </p:cNvPr>
          <p:cNvSpPr>
            <a:spLocks noGrp="1"/>
          </p:cNvSpPr>
          <p:nvPr>
            <p:ph type="title"/>
          </p:nvPr>
        </p:nvSpPr>
        <p:spPr/>
        <p:txBody>
          <a:bodyPr>
            <a:normAutofit/>
          </a:bodyPr>
          <a:lstStyle/>
          <a:p>
            <a:r>
              <a:rPr lang="en-US" dirty="0">
                <a:solidFill>
                  <a:srgbClr val="86B062"/>
                </a:solidFill>
              </a:rPr>
              <a:t>Discussion</a:t>
            </a:r>
            <a:r>
              <a:rPr lang="en-US" dirty="0"/>
              <a:t>: TG Membership Engagement</a:t>
            </a:r>
          </a:p>
        </p:txBody>
      </p:sp>
      <p:sp>
        <p:nvSpPr>
          <p:cNvPr id="3" name="Content Placeholder 2">
            <a:extLst>
              <a:ext uri="{FF2B5EF4-FFF2-40B4-BE49-F238E27FC236}">
                <a16:creationId xmlns:a16="http://schemas.microsoft.com/office/drawing/2014/main" id="{0D07EDE3-F4AC-CCA7-D126-362CC78B1EDE}"/>
              </a:ext>
            </a:extLst>
          </p:cNvPr>
          <p:cNvSpPr>
            <a:spLocks noGrp="1"/>
          </p:cNvSpPr>
          <p:nvPr>
            <p:ph sz="half" idx="1"/>
          </p:nvPr>
        </p:nvSpPr>
        <p:spPr/>
        <p:txBody>
          <a:bodyPr/>
          <a:lstStyle/>
          <a:p>
            <a:endParaRPr lang="en-US"/>
          </a:p>
        </p:txBody>
      </p:sp>
      <p:sp>
        <p:nvSpPr>
          <p:cNvPr id="4" name="Content Placeholder 3">
            <a:extLst>
              <a:ext uri="{FF2B5EF4-FFF2-40B4-BE49-F238E27FC236}">
                <a16:creationId xmlns:a16="http://schemas.microsoft.com/office/drawing/2014/main" id="{294A9BCF-2096-2974-2B54-E54FF4830982}"/>
              </a:ext>
            </a:extLst>
          </p:cNvPr>
          <p:cNvSpPr>
            <a:spLocks noGrp="1"/>
          </p:cNvSpPr>
          <p:nvPr>
            <p:ph sz="half" idx="2"/>
          </p:nvPr>
        </p:nvSpPr>
        <p:spPr/>
        <p:txBody>
          <a:bodyPr/>
          <a:lstStyle/>
          <a:p>
            <a:endParaRPr lang="en-US"/>
          </a:p>
        </p:txBody>
      </p:sp>
      <p:pic>
        <p:nvPicPr>
          <p:cNvPr id="3074" name="Picture 2" descr="Become a Member - Nanaimo Family Life Association">
            <a:extLst>
              <a:ext uri="{FF2B5EF4-FFF2-40B4-BE49-F238E27FC236}">
                <a16:creationId xmlns:a16="http://schemas.microsoft.com/office/drawing/2014/main" id="{DDA9F462-1B61-F0A8-7CD9-9C537F84A3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0518" y="1839913"/>
            <a:ext cx="6324235" cy="4337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209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67BCA-255E-CF99-E354-2D69CEEFDA29}"/>
              </a:ext>
            </a:extLst>
          </p:cNvPr>
          <p:cNvSpPr>
            <a:spLocks noGrp="1"/>
          </p:cNvSpPr>
          <p:nvPr>
            <p:ph type="title"/>
          </p:nvPr>
        </p:nvSpPr>
        <p:spPr/>
        <p:txBody>
          <a:bodyPr/>
          <a:lstStyle/>
          <a:p>
            <a:r>
              <a:rPr lang="en-US" dirty="0">
                <a:solidFill>
                  <a:srgbClr val="86B062"/>
                </a:solidFill>
              </a:rPr>
              <a:t>Review of TG Health</a:t>
            </a:r>
          </a:p>
        </p:txBody>
      </p:sp>
      <p:sp>
        <p:nvSpPr>
          <p:cNvPr id="3" name="Content Placeholder 2">
            <a:extLst>
              <a:ext uri="{FF2B5EF4-FFF2-40B4-BE49-F238E27FC236}">
                <a16:creationId xmlns:a16="http://schemas.microsoft.com/office/drawing/2014/main" id="{91215BAA-B522-7567-9750-E826ABD81403}"/>
              </a:ext>
            </a:extLst>
          </p:cNvPr>
          <p:cNvSpPr>
            <a:spLocks noGrp="1"/>
          </p:cNvSpPr>
          <p:nvPr>
            <p:ph sz="half" idx="1"/>
          </p:nvPr>
        </p:nvSpPr>
        <p:spPr/>
        <p:txBody>
          <a:bodyPr>
            <a:normAutofit/>
          </a:bodyPr>
          <a:lstStyle/>
          <a:p>
            <a:pPr marL="0" indent="0">
              <a:buNone/>
            </a:pPr>
            <a:r>
              <a:rPr lang="en-US" dirty="0"/>
              <a:t>Problem</a:t>
            </a:r>
          </a:p>
          <a:p>
            <a:r>
              <a:rPr lang="en-US" dirty="0"/>
              <a:t>Lack of activity/responsiveness in some TGs</a:t>
            </a:r>
          </a:p>
          <a:p>
            <a:r>
              <a:rPr lang="en-US" dirty="0"/>
              <a:t>Many TGs not making membership threshold (previously 150)</a:t>
            </a:r>
          </a:p>
        </p:txBody>
      </p:sp>
      <p:sp>
        <p:nvSpPr>
          <p:cNvPr id="4" name="Content Placeholder 3">
            <a:extLst>
              <a:ext uri="{FF2B5EF4-FFF2-40B4-BE49-F238E27FC236}">
                <a16:creationId xmlns:a16="http://schemas.microsoft.com/office/drawing/2014/main" id="{4145545B-87AF-938E-65B3-409C080FF625}"/>
              </a:ext>
            </a:extLst>
          </p:cNvPr>
          <p:cNvSpPr>
            <a:spLocks noGrp="1"/>
          </p:cNvSpPr>
          <p:nvPr>
            <p:ph sz="half" idx="2"/>
          </p:nvPr>
        </p:nvSpPr>
        <p:spPr/>
        <p:txBody>
          <a:bodyPr>
            <a:normAutofit/>
          </a:bodyPr>
          <a:lstStyle/>
          <a:p>
            <a:pPr marL="0" indent="0">
              <a:buNone/>
            </a:pPr>
            <a:r>
              <a:rPr lang="en-US" dirty="0"/>
              <a:t>Investigation</a:t>
            </a:r>
          </a:p>
          <a:p>
            <a:r>
              <a:rPr lang="en-US" dirty="0"/>
              <a:t>Conducted survey of TG activities</a:t>
            </a:r>
          </a:p>
          <a:p>
            <a:r>
              <a:rPr lang="en-US" dirty="0"/>
              <a:t>Gathered membership numbers</a:t>
            </a:r>
          </a:p>
          <a:p>
            <a:r>
              <a:rPr lang="en-US" dirty="0"/>
              <a:t>Computed shared membership values</a:t>
            </a:r>
          </a:p>
          <a:p>
            <a:r>
              <a:rPr lang="en-US" dirty="0"/>
              <a:t>Included incidents that arose with TGs over the last year</a:t>
            </a:r>
          </a:p>
          <a:p>
            <a:endParaRPr lang="en-US" dirty="0"/>
          </a:p>
          <a:p>
            <a:endParaRPr lang="en-US" dirty="0"/>
          </a:p>
        </p:txBody>
      </p:sp>
      <p:sp>
        <p:nvSpPr>
          <p:cNvPr id="6" name="TextBox 5">
            <a:extLst>
              <a:ext uri="{FF2B5EF4-FFF2-40B4-BE49-F238E27FC236}">
                <a16:creationId xmlns:a16="http://schemas.microsoft.com/office/drawing/2014/main" id="{13FF4A88-624B-F4A2-CFF5-43386BBC7287}"/>
              </a:ext>
            </a:extLst>
          </p:cNvPr>
          <p:cNvSpPr txBox="1"/>
          <p:nvPr/>
        </p:nvSpPr>
        <p:spPr>
          <a:xfrm>
            <a:off x="5756563" y="1027906"/>
            <a:ext cx="1648690" cy="369332"/>
          </a:xfrm>
          <a:prstGeom prst="rect">
            <a:avLst/>
          </a:prstGeom>
          <a:noFill/>
        </p:spPr>
        <p:txBody>
          <a:bodyPr wrap="square">
            <a:spAutoFit/>
          </a:bodyPr>
          <a:lstStyle/>
          <a:p>
            <a:pPr algn="ctr"/>
            <a:r>
              <a:rPr lang="en-US" dirty="0">
                <a:ln w="0"/>
                <a:solidFill>
                  <a:srgbClr val="7BA6AD"/>
                </a:solidFill>
                <a:effectLst>
                  <a:outerShdw blurRad="38100" dist="25400" dir="5400000" algn="ctr" rotWithShape="0">
                    <a:srgbClr val="6E747A">
                      <a:alpha val="43000"/>
                    </a:srgbClr>
                  </a:outerShdw>
                </a:effectLst>
              </a:rPr>
              <a:t>Internal Affairs</a:t>
            </a:r>
          </a:p>
        </p:txBody>
      </p:sp>
    </p:spTree>
    <p:extLst>
      <p:ext uri="{BB962C8B-B14F-4D97-AF65-F5344CB8AC3E}">
        <p14:creationId xmlns:p14="http://schemas.microsoft.com/office/powerpoint/2010/main" val="619694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67BCA-255E-CF99-E354-2D69CEEFDA29}"/>
              </a:ext>
            </a:extLst>
          </p:cNvPr>
          <p:cNvSpPr>
            <a:spLocks noGrp="1"/>
          </p:cNvSpPr>
          <p:nvPr>
            <p:ph type="title"/>
          </p:nvPr>
        </p:nvSpPr>
        <p:spPr/>
        <p:txBody>
          <a:bodyPr/>
          <a:lstStyle/>
          <a:p>
            <a:r>
              <a:rPr lang="en-US" dirty="0">
                <a:solidFill>
                  <a:srgbClr val="86B062"/>
                </a:solidFill>
              </a:rPr>
              <a:t>Review of TG Health</a:t>
            </a:r>
          </a:p>
        </p:txBody>
      </p:sp>
      <p:sp>
        <p:nvSpPr>
          <p:cNvPr id="3" name="Content Placeholder 2">
            <a:extLst>
              <a:ext uri="{FF2B5EF4-FFF2-40B4-BE49-F238E27FC236}">
                <a16:creationId xmlns:a16="http://schemas.microsoft.com/office/drawing/2014/main" id="{91215BAA-B522-7567-9750-E826ABD81403}"/>
              </a:ext>
            </a:extLst>
          </p:cNvPr>
          <p:cNvSpPr>
            <a:spLocks noGrp="1"/>
          </p:cNvSpPr>
          <p:nvPr>
            <p:ph sz="half" idx="1"/>
          </p:nvPr>
        </p:nvSpPr>
        <p:spPr>
          <a:xfrm>
            <a:off x="838200" y="1825625"/>
            <a:ext cx="10515600" cy="4351338"/>
          </a:xfrm>
        </p:spPr>
        <p:txBody>
          <a:bodyPr>
            <a:normAutofit lnSpcReduction="10000"/>
          </a:bodyPr>
          <a:lstStyle/>
          <a:p>
            <a:pPr marL="0" indent="0">
              <a:buNone/>
            </a:pPr>
            <a:r>
              <a:rPr lang="en-US" dirty="0"/>
              <a:t>Conclusions</a:t>
            </a:r>
          </a:p>
          <a:p>
            <a:r>
              <a:rPr lang="en-US" dirty="0"/>
              <a:t>There are varying levels of activity across TGs regardless of size</a:t>
            </a:r>
          </a:p>
          <a:p>
            <a:r>
              <a:rPr lang="en-US" dirty="0"/>
              <a:t>Some TGs appear to need help engaging membership </a:t>
            </a:r>
            <a:br>
              <a:rPr lang="en-US" dirty="0"/>
            </a:br>
            <a:r>
              <a:rPr lang="en-US" dirty="0"/>
              <a:t>or finding people interested in being officers</a:t>
            </a:r>
          </a:p>
          <a:p>
            <a:endParaRPr lang="en-US" sz="700" dirty="0"/>
          </a:p>
          <a:p>
            <a:pPr marL="0" indent="0">
              <a:buNone/>
            </a:pPr>
            <a:r>
              <a:rPr lang="en-US" i="1" dirty="0"/>
              <a:t>Possible</a:t>
            </a:r>
            <a:r>
              <a:rPr lang="en-US" dirty="0"/>
              <a:t> Recommendation</a:t>
            </a:r>
          </a:p>
          <a:p>
            <a:r>
              <a:rPr lang="en-US" dirty="0"/>
              <a:t>Encourage more active membership (previous discussion)</a:t>
            </a:r>
          </a:p>
          <a:p>
            <a:r>
              <a:rPr lang="en-US" dirty="0"/>
              <a:t>Specific TG intervention by the COTG</a:t>
            </a:r>
          </a:p>
          <a:p>
            <a:r>
              <a:rPr lang="en-US" dirty="0"/>
              <a:t>Merge TGs to combine their strengths </a:t>
            </a:r>
            <a:br>
              <a:rPr lang="en-US" dirty="0"/>
            </a:br>
            <a:r>
              <a:rPr lang="en-US" dirty="0"/>
              <a:t>and avoid small memberships*</a:t>
            </a:r>
          </a:p>
        </p:txBody>
      </p:sp>
      <p:sp>
        <p:nvSpPr>
          <p:cNvPr id="6" name="TextBox 5">
            <a:extLst>
              <a:ext uri="{FF2B5EF4-FFF2-40B4-BE49-F238E27FC236}">
                <a16:creationId xmlns:a16="http://schemas.microsoft.com/office/drawing/2014/main" id="{13FF4A88-624B-F4A2-CFF5-43386BBC7287}"/>
              </a:ext>
            </a:extLst>
          </p:cNvPr>
          <p:cNvSpPr txBox="1"/>
          <p:nvPr/>
        </p:nvSpPr>
        <p:spPr>
          <a:xfrm>
            <a:off x="5756563" y="1027906"/>
            <a:ext cx="1648690" cy="369332"/>
          </a:xfrm>
          <a:prstGeom prst="rect">
            <a:avLst/>
          </a:prstGeom>
          <a:noFill/>
        </p:spPr>
        <p:txBody>
          <a:bodyPr wrap="square">
            <a:spAutoFit/>
          </a:bodyPr>
          <a:lstStyle/>
          <a:p>
            <a:pPr algn="ctr"/>
            <a:r>
              <a:rPr lang="en-US" dirty="0">
                <a:ln w="0"/>
                <a:solidFill>
                  <a:srgbClr val="7BA6AD"/>
                </a:solidFill>
                <a:effectLst>
                  <a:outerShdw blurRad="38100" dist="25400" dir="5400000" algn="ctr" rotWithShape="0">
                    <a:srgbClr val="6E747A">
                      <a:alpha val="43000"/>
                    </a:srgbClr>
                  </a:outerShdw>
                </a:effectLst>
              </a:rPr>
              <a:t>Internal Affairs</a:t>
            </a:r>
          </a:p>
        </p:txBody>
      </p:sp>
    </p:spTree>
    <p:extLst>
      <p:ext uri="{BB962C8B-B14F-4D97-AF65-F5344CB8AC3E}">
        <p14:creationId xmlns:p14="http://schemas.microsoft.com/office/powerpoint/2010/main" val="2687592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67BCA-255E-CF99-E354-2D69CEEFDA29}"/>
              </a:ext>
            </a:extLst>
          </p:cNvPr>
          <p:cNvSpPr>
            <a:spLocks noGrp="1"/>
          </p:cNvSpPr>
          <p:nvPr>
            <p:ph type="title"/>
          </p:nvPr>
        </p:nvSpPr>
        <p:spPr/>
        <p:txBody>
          <a:bodyPr/>
          <a:lstStyle/>
          <a:p>
            <a:r>
              <a:rPr lang="en-US" dirty="0">
                <a:solidFill>
                  <a:srgbClr val="86B062"/>
                </a:solidFill>
              </a:rPr>
              <a:t>Review of TG Health</a:t>
            </a:r>
          </a:p>
        </p:txBody>
      </p:sp>
      <p:sp>
        <p:nvSpPr>
          <p:cNvPr id="3" name="Content Placeholder 2">
            <a:extLst>
              <a:ext uri="{FF2B5EF4-FFF2-40B4-BE49-F238E27FC236}">
                <a16:creationId xmlns:a16="http://schemas.microsoft.com/office/drawing/2014/main" id="{91215BAA-B522-7567-9750-E826ABD81403}"/>
              </a:ext>
            </a:extLst>
          </p:cNvPr>
          <p:cNvSpPr>
            <a:spLocks noGrp="1"/>
          </p:cNvSpPr>
          <p:nvPr>
            <p:ph sz="half" idx="1"/>
          </p:nvPr>
        </p:nvSpPr>
        <p:spPr>
          <a:xfrm>
            <a:off x="838200" y="1825625"/>
            <a:ext cx="10515600" cy="4004469"/>
          </a:xfrm>
        </p:spPr>
        <p:txBody>
          <a:bodyPr>
            <a:normAutofit fontScale="77500" lnSpcReduction="20000"/>
          </a:bodyPr>
          <a:lstStyle/>
          <a:p>
            <a:pPr marL="0" indent="0" algn="ctr">
              <a:buNone/>
            </a:pPr>
            <a:r>
              <a:rPr lang="en-US" dirty="0"/>
              <a:t>Children’s Issues </a:t>
            </a:r>
            <a:r>
              <a:rPr lang="en-US" b="1" i="0" dirty="0">
                <a:solidFill>
                  <a:srgbClr val="202124"/>
                </a:solidFill>
                <a:effectLst/>
              </a:rPr>
              <a:t>⟡ </a:t>
            </a:r>
            <a:r>
              <a:rPr lang="en-US" i="0" dirty="0">
                <a:solidFill>
                  <a:srgbClr val="202124"/>
                </a:solidFill>
                <a:effectLst/>
              </a:rPr>
              <a:t>Environmental Design </a:t>
            </a:r>
            <a:r>
              <a:rPr lang="en-US" b="1" i="0" dirty="0">
                <a:solidFill>
                  <a:srgbClr val="202124"/>
                </a:solidFill>
                <a:effectLst/>
              </a:rPr>
              <a:t>⟡</a:t>
            </a:r>
            <a:r>
              <a:rPr lang="en-US" i="0" dirty="0">
                <a:solidFill>
                  <a:srgbClr val="202124"/>
                </a:solidFill>
                <a:effectLst/>
              </a:rPr>
              <a:t> Macro Ergonomics</a:t>
            </a:r>
          </a:p>
          <a:p>
            <a:pPr marL="0" indent="0" algn="ctr">
              <a:buNone/>
            </a:pPr>
            <a:r>
              <a:rPr lang="en-US" i="0" dirty="0">
                <a:solidFill>
                  <a:srgbClr val="202124"/>
                </a:solidFill>
                <a:effectLst/>
              </a:rPr>
              <a:t>New TG size: 149</a:t>
            </a:r>
          </a:p>
          <a:p>
            <a:pPr marL="0" indent="0" algn="ctr">
              <a:buNone/>
            </a:pPr>
            <a:endParaRPr lang="en-US" dirty="0">
              <a:solidFill>
                <a:srgbClr val="202124"/>
              </a:solidFill>
            </a:endParaRPr>
          </a:p>
          <a:p>
            <a:pPr marL="0" indent="0" algn="ctr">
              <a:buNone/>
            </a:pPr>
            <a:r>
              <a:rPr lang="en-US" dirty="0"/>
              <a:t>Communications </a:t>
            </a:r>
            <a:r>
              <a:rPr lang="en-US" b="1" i="0" dirty="0">
                <a:solidFill>
                  <a:srgbClr val="202124"/>
                </a:solidFill>
                <a:effectLst/>
              </a:rPr>
              <a:t>⟡</a:t>
            </a:r>
            <a:r>
              <a:rPr lang="en-US" dirty="0"/>
              <a:t> Internet </a:t>
            </a:r>
            <a:r>
              <a:rPr lang="en-US" b="1" i="0" dirty="0">
                <a:solidFill>
                  <a:srgbClr val="202124"/>
                </a:solidFill>
                <a:effectLst/>
              </a:rPr>
              <a:t>⟡</a:t>
            </a:r>
            <a:r>
              <a:rPr lang="en-US" dirty="0"/>
              <a:t> Computer Systems</a:t>
            </a:r>
          </a:p>
          <a:p>
            <a:pPr marL="0" indent="0" algn="ctr">
              <a:buNone/>
            </a:pPr>
            <a:r>
              <a:rPr lang="en-US" dirty="0"/>
              <a:t>New TG size:135</a:t>
            </a:r>
          </a:p>
          <a:p>
            <a:pPr marL="0" indent="0" algn="ctr">
              <a:buNone/>
            </a:pPr>
            <a:endParaRPr lang="en-US" dirty="0"/>
          </a:p>
          <a:p>
            <a:pPr marL="0" indent="0" algn="ctr">
              <a:buNone/>
            </a:pPr>
            <a:r>
              <a:rPr lang="en-US" dirty="0"/>
              <a:t>Usability and Systems Evaluation </a:t>
            </a:r>
            <a:r>
              <a:rPr lang="en-US" b="1" i="0" dirty="0">
                <a:solidFill>
                  <a:srgbClr val="202124"/>
                </a:solidFill>
                <a:effectLst/>
              </a:rPr>
              <a:t>⟡</a:t>
            </a:r>
            <a:r>
              <a:rPr lang="en-US" dirty="0"/>
              <a:t> System Development</a:t>
            </a:r>
          </a:p>
          <a:p>
            <a:pPr marL="0" indent="0" algn="ctr">
              <a:buNone/>
            </a:pPr>
            <a:r>
              <a:rPr lang="en-US" dirty="0"/>
              <a:t>New TG size: 281</a:t>
            </a:r>
          </a:p>
          <a:p>
            <a:pPr marL="0" indent="0" algn="ctr">
              <a:buNone/>
            </a:pPr>
            <a:endParaRPr lang="en-US" dirty="0"/>
          </a:p>
          <a:p>
            <a:pPr marL="0" indent="0" algn="ctr">
              <a:buNone/>
            </a:pPr>
            <a:r>
              <a:rPr lang="en-US" dirty="0"/>
              <a:t>Individual Differences in Performance </a:t>
            </a:r>
            <a:r>
              <a:rPr lang="en-US" b="1" i="0" dirty="0">
                <a:solidFill>
                  <a:srgbClr val="202124"/>
                </a:solidFill>
                <a:effectLst/>
              </a:rPr>
              <a:t>⟡</a:t>
            </a:r>
            <a:r>
              <a:rPr lang="en-US" dirty="0"/>
              <a:t> Perception and Performance</a:t>
            </a:r>
          </a:p>
          <a:p>
            <a:pPr marL="0" indent="0" algn="ctr">
              <a:buNone/>
            </a:pPr>
            <a:r>
              <a:rPr lang="en-US" dirty="0"/>
              <a:t>New TG size: 241</a:t>
            </a:r>
          </a:p>
        </p:txBody>
      </p:sp>
      <p:sp>
        <p:nvSpPr>
          <p:cNvPr id="6" name="TextBox 5">
            <a:extLst>
              <a:ext uri="{FF2B5EF4-FFF2-40B4-BE49-F238E27FC236}">
                <a16:creationId xmlns:a16="http://schemas.microsoft.com/office/drawing/2014/main" id="{13FF4A88-624B-F4A2-CFF5-43386BBC7287}"/>
              </a:ext>
            </a:extLst>
          </p:cNvPr>
          <p:cNvSpPr txBox="1"/>
          <p:nvPr/>
        </p:nvSpPr>
        <p:spPr>
          <a:xfrm>
            <a:off x="5756563" y="1027906"/>
            <a:ext cx="1648690" cy="369332"/>
          </a:xfrm>
          <a:prstGeom prst="rect">
            <a:avLst/>
          </a:prstGeom>
          <a:noFill/>
        </p:spPr>
        <p:txBody>
          <a:bodyPr wrap="square">
            <a:spAutoFit/>
          </a:bodyPr>
          <a:lstStyle/>
          <a:p>
            <a:pPr algn="ctr"/>
            <a:r>
              <a:rPr lang="en-US" dirty="0">
                <a:ln w="0"/>
                <a:solidFill>
                  <a:srgbClr val="7BA6AD"/>
                </a:solidFill>
                <a:effectLst>
                  <a:outerShdw blurRad="38100" dist="25400" dir="5400000" algn="ctr" rotWithShape="0">
                    <a:srgbClr val="6E747A">
                      <a:alpha val="43000"/>
                    </a:srgbClr>
                  </a:outerShdw>
                </a:effectLst>
              </a:rPr>
              <a:t>Internal Affairs</a:t>
            </a:r>
          </a:p>
        </p:txBody>
      </p:sp>
      <p:sp>
        <p:nvSpPr>
          <p:cNvPr id="5" name="TextBox 4">
            <a:extLst>
              <a:ext uri="{FF2B5EF4-FFF2-40B4-BE49-F238E27FC236}">
                <a16:creationId xmlns:a16="http://schemas.microsoft.com/office/drawing/2014/main" id="{60E4A22A-3FB6-AB3A-D3DB-B96E7594E56A}"/>
              </a:ext>
            </a:extLst>
          </p:cNvPr>
          <p:cNvSpPr txBox="1"/>
          <p:nvPr/>
        </p:nvSpPr>
        <p:spPr>
          <a:xfrm rot="16200000">
            <a:off x="-666560" y="3467536"/>
            <a:ext cx="3868596" cy="584775"/>
          </a:xfrm>
          <a:prstGeom prst="rect">
            <a:avLst/>
          </a:prstGeom>
          <a:noFill/>
        </p:spPr>
        <p:txBody>
          <a:bodyPr wrap="square">
            <a:spAutoFit/>
          </a:bodyPr>
          <a:lstStyle/>
          <a:p>
            <a:pPr algn="ctr"/>
            <a:r>
              <a:rPr lang="en-US" sz="3200" b="1" dirty="0">
                <a:solidFill>
                  <a:srgbClr val="7BA6AD"/>
                </a:solidFill>
              </a:rPr>
              <a:t>Proposed Mergers</a:t>
            </a:r>
          </a:p>
        </p:txBody>
      </p:sp>
    </p:spTree>
    <p:extLst>
      <p:ext uri="{BB962C8B-B14F-4D97-AF65-F5344CB8AC3E}">
        <p14:creationId xmlns:p14="http://schemas.microsoft.com/office/powerpoint/2010/main" val="28166715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67BCA-255E-CF99-E354-2D69CEEFDA29}"/>
              </a:ext>
            </a:extLst>
          </p:cNvPr>
          <p:cNvSpPr>
            <a:spLocks noGrp="1"/>
          </p:cNvSpPr>
          <p:nvPr>
            <p:ph type="title"/>
          </p:nvPr>
        </p:nvSpPr>
        <p:spPr/>
        <p:txBody>
          <a:bodyPr/>
          <a:lstStyle/>
          <a:p>
            <a:r>
              <a:rPr lang="en-US" dirty="0">
                <a:solidFill>
                  <a:srgbClr val="86B062"/>
                </a:solidFill>
              </a:rPr>
              <a:t>Review of TG Health</a:t>
            </a:r>
          </a:p>
        </p:txBody>
      </p:sp>
      <p:sp>
        <p:nvSpPr>
          <p:cNvPr id="3" name="Content Placeholder 2">
            <a:extLst>
              <a:ext uri="{FF2B5EF4-FFF2-40B4-BE49-F238E27FC236}">
                <a16:creationId xmlns:a16="http://schemas.microsoft.com/office/drawing/2014/main" id="{91215BAA-B522-7567-9750-E826ABD81403}"/>
              </a:ext>
            </a:extLst>
          </p:cNvPr>
          <p:cNvSpPr>
            <a:spLocks noGrp="1"/>
          </p:cNvSpPr>
          <p:nvPr>
            <p:ph sz="half" idx="1"/>
          </p:nvPr>
        </p:nvSpPr>
        <p:spPr/>
        <p:txBody>
          <a:bodyPr>
            <a:normAutofit/>
          </a:bodyPr>
          <a:lstStyle/>
          <a:p>
            <a:pPr marL="0" indent="0">
              <a:buNone/>
            </a:pPr>
            <a:r>
              <a:rPr lang="en-US" dirty="0"/>
              <a:t>Discussion</a:t>
            </a:r>
          </a:p>
        </p:txBody>
      </p:sp>
      <p:sp>
        <p:nvSpPr>
          <p:cNvPr id="4" name="Content Placeholder 3">
            <a:extLst>
              <a:ext uri="{FF2B5EF4-FFF2-40B4-BE49-F238E27FC236}">
                <a16:creationId xmlns:a16="http://schemas.microsoft.com/office/drawing/2014/main" id="{4145545B-87AF-938E-65B3-409C080FF625}"/>
              </a:ext>
            </a:extLst>
          </p:cNvPr>
          <p:cNvSpPr>
            <a:spLocks noGrp="1"/>
          </p:cNvSpPr>
          <p:nvPr>
            <p:ph sz="half" idx="2"/>
          </p:nvPr>
        </p:nvSpPr>
        <p:spPr/>
        <p:txBody>
          <a:bodyPr>
            <a:normAutofit/>
          </a:bodyPr>
          <a:lstStyle/>
          <a:p>
            <a:pPr marL="0" indent="0">
              <a:buNone/>
            </a:pPr>
            <a:endParaRPr lang="en-US" dirty="0"/>
          </a:p>
          <a:p>
            <a:endParaRPr lang="en-US" dirty="0"/>
          </a:p>
        </p:txBody>
      </p:sp>
      <p:sp>
        <p:nvSpPr>
          <p:cNvPr id="6" name="TextBox 5">
            <a:extLst>
              <a:ext uri="{FF2B5EF4-FFF2-40B4-BE49-F238E27FC236}">
                <a16:creationId xmlns:a16="http://schemas.microsoft.com/office/drawing/2014/main" id="{13FF4A88-624B-F4A2-CFF5-43386BBC7287}"/>
              </a:ext>
            </a:extLst>
          </p:cNvPr>
          <p:cNvSpPr txBox="1"/>
          <p:nvPr/>
        </p:nvSpPr>
        <p:spPr>
          <a:xfrm>
            <a:off x="5756563" y="1027906"/>
            <a:ext cx="1648690" cy="369332"/>
          </a:xfrm>
          <a:prstGeom prst="rect">
            <a:avLst/>
          </a:prstGeom>
          <a:noFill/>
        </p:spPr>
        <p:txBody>
          <a:bodyPr wrap="square">
            <a:spAutoFit/>
          </a:bodyPr>
          <a:lstStyle/>
          <a:p>
            <a:pPr algn="ctr"/>
            <a:r>
              <a:rPr lang="en-US" dirty="0">
                <a:ln w="0"/>
                <a:solidFill>
                  <a:srgbClr val="7BA6AD"/>
                </a:solidFill>
                <a:effectLst>
                  <a:outerShdw blurRad="38100" dist="25400" dir="5400000" algn="ctr" rotWithShape="0">
                    <a:srgbClr val="6E747A">
                      <a:alpha val="43000"/>
                    </a:srgbClr>
                  </a:outerShdw>
                </a:effectLst>
              </a:rPr>
              <a:t>Internal Affairs</a:t>
            </a:r>
          </a:p>
        </p:txBody>
      </p:sp>
    </p:spTree>
    <p:extLst>
      <p:ext uri="{BB962C8B-B14F-4D97-AF65-F5344CB8AC3E}">
        <p14:creationId xmlns:p14="http://schemas.microsoft.com/office/powerpoint/2010/main" val="1746921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86B062"/>
                </a:solidFill>
              </a:rPr>
              <a:t>Contacts</a:t>
            </a:r>
          </a:p>
        </p:txBody>
      </p:sp>
      <p:sp>
        <p:nvSpPr>
          <p:cNvPr id="7" name="Content Placeholder 6">
            <a:extLst>
              <a:ext uri="{FF2B5EF4-FFF2-40B4-BE49-F238E27FC236}">
                <a16:creationId xmlns:a16="http://schemas.microsoft.com/office/drawing/2014/main" id="{44A88ABD-4F97-7A57-17DA-C248BA2E9EB0}"/>
              </a:ext>
            </a:extLst>
          </p:cNvPr>
          <p:cNvSpPr>
            <a:spLocks noGrp="1"/>
          </p:cNvSpPr>
          <p:nvPr>
            <p:ph sz="half" idx="1"/>
          </p:nvPr>
        </p:nvSpPr>
        <p:spPr>
          <a:xfrm>
            <a:off x="838200" y="1631655"/>
            <a:ext cx="5964382" cy="4351338"/>
          </a:xfrm>
        </p:spPr>
        <p:txBody>
          <a:bodyPr>
            <a:noAutofit/>
          </a:bodyPr>
          <a:lstStyle/>
          <a:p>
            <a:pPr marL="0" indent="0" defTabSz="460375">
              <a:buNone/>
            </a:pPr>
            <a:r>
              <a:rPr lang="en-US" sz="2000" dirty="0"/>
              <a:t>COTG Chair (outgoing):	</a:t>
            </a:r>
            <a:br>
              <a:rPr lang="en-US" sz="2000" dirty="0"/>
            </a:br>
            <a:br>
              <a:rPr lang="en-US" sz="1050" dirty="0"/>
            </a:br>
            <a:r>
              <a:rPr lang="en-US" sz="2000" dirty="0"/>
              <a:t>	Matthew Bolton</a:t>
            </a:r>
            <a:br>
              <a:rPr lang="en-US" sz="2000" dirty="0"/>
            </a:br>
            <a:r>
              <a:rPr lang="en-US" sz="2000" dirty="0"/>
              <a:t>	</a:t>
            </a:r>
            <a:r>
              <a:rPr lang="en-US" sz="2000" dirty="0">
                <a:solidFill>
                  <a:srgbClr val="86B062"/>
                </a:solidFill>
                <a:hlinkClick r:id="rId2">
                  <a:extLst>
                    <a:ext uri="{A12FA001-AC4F-418D-AE19-62706E023703}">
                      <ahyp:hlinkClr xmlns:ahyp="http://schemas.microsoft.com/office/drawing/2018/hyperlinkcolor" val="tx"/>
                    </a:ext>
                  </a:extLst>
                </a:hlinkClick>
              </a:rPr>
              <a:t>mbolton@buffalo.edu</a:t>
            </a:r>
            <a:endParaRPr lang="en-US" sz="2000" dirty="0"/>
          </a:p>
          <a:p>
            <a:pPr marL="0" indent="0" defTabSz="460375">
              <a:buNone/>
            </a:pPr>
            <a:endParaRPr lang="en-US" sz="1050" dirty="0"/>
          </a:p>
          <a:p>
            <a:pPr marL="0" indent="0" defTabSz="460375">
              <a:buNone/>
            </a:pPr>
            <a:r>
              <a:rPr lang="en-US" sz="2000" dirty="0"/>
              <a:t>COTG Chair-Elect (outgoing, incoming COTG Chair):	</a:t>
            </a:r>
            <a:br>
              <a:rPr lang="en-US" sz="2000" dirty="0"/>
            </a:br>
            <a:br>
              <a:rPr lang="en-US" sz="1050" dirty="0"/>
            </a:br>
            <a:r>
              <a:rPr lang="en-US" sz="2000" dirty="0"/>
              <a:t>	Tamsyn Edwards</a:t>
            </a:r>
            <a:br>
              <a:rPr lang="en-US" sz="2000" dirty="0"/>
            </a:br>
            <a:r>
              <a:rPr lang="en-US" sz="2000" dirty="0"/>
              <a:t>	</a:t>
            </a:r>
            <a:r>
              <a:rPr lang="en-US" sz="2000" dirty="0">
                <a:solidFill>
                  <a:srgbClr val="86B062"/>
                </a:solidFill>
                <a:hlinkClick r:id="rId3">
                  <a:extLst>
                    <a:ext uri="{A12FA001-AC4F-418D-AE19-62706E023703}">
                      <ahyp:hlinkClr xmlns:ahyp="http://schemas.microsoft.com/office/drawing/2018/hyperlinkcolor" val="tx"/>
                    </a:ext>
                  </a:extLst>
                </a:hlinkClick>
              </a:rPr>
              <a:t>tamsyn@uber.com</a:t>
            </a:r>
            <a:endParaRPr lang="en-US" sz="2000" dirty="0"/>
          </a:p>
          <a:p>
            <a:pPr marL="0" indent="0" defTabSz="460375">
              <a:buNone/>
            </a:pPr>
            <a:endParaRPr lang="en-US" sz="2000" dirty="0"/>
          </a:p>
          <a:p>
            <a:pPr marL="0" indent="0" defTabSz="460375">
              <a:buNone/>
            </a:pPr>
            <a:r>
              <a:rPr lang="en-US" sz="2000" dirty="0"/>
              <a:t>COTG Chair-Elect (incoming Chair-Elect):</a:t>
            </a:r>
            <a:br>
              <a:rPr lang="en-US" sz="2000" dirty="0"/>
            </a:br>
            <a:endParaRPr lang="de-DE" sz="1050" dirty="0"/>
          </a:p>
          <a:p>
            <a:pPr marL="457200" lvl="1" indent="0" defTabSz="460375">
              <a:buNone/>
            </a:pPr>
            <a:r>
              <a:rPr lang="de-DE" sz="2000" dirty="0"/>
              <a:t>Robert Gutzwiller</a:t>
            </a:r>
            <a:br>
              <a:rPr lang="de-DE" sz="2000" dirty="0"/>
            </a:br>
            <a:r>
              <a:rPr lang="de-DE" sz="2000" dirty="0">
                <a:solidFill>
                  <a:srgbClr val="86B062"/>
                </a:solidFill>
                <a:hlinkClick r:id="rId4">
                  <a:extLst>
                    <a:ext uri="{A12FA001-AC4F-418D-AE19-62706E023703}">
                      <ahyp:hlinkClr xmlns:ahyp="http://schemas.microsoft.com/office/drawing/2018/hyperlinkcolor" val="tx"/>
                    </a:ext>
                  </a:extLst>
                </a:hlinkClick>
              </a:rPr>
              <a:t>rgutzwil@asu.edu</a:t>
            </a:r>
            <a:endParaRPr lang="de-DE" sz="2000" dirty="0">
              <a:solidFill>
                <a:srgbClr val="86B062"/>
              </a:solidFill>
            </a:endParaRPr>
          </a:p>
        </p:txBody>
      </p:sp>
      <p:sp>
        <p:nvSpPr>
          <p:cNvPr id="8" name="Content Placeholder 7">
            <a:extLst>
              <a:ext uri="{FF2B5EF4-FFF2-40B4-BE49-F238E27FC236}">
                <a16:creationId xmlns:a16="http://schemas.microsoft.com/office/drawing/2014/main" id="{0545E11A-6140-C846-D254-C00E82681483}"/>
              </a:ext>
            </a:extLst>
          </p:cNvPr>
          <p:cNvSpPr>
            <a:spLocks noGrp="1"/>
          </p:cNvSpPr>
          <p:nvPr>
            <p:ph sz="half" idx="2"/>
          </p:nvPr>
        </p:nvSpPr>
        <p:spPr>
          <a:xfrm>
            <a:off x="6608618" y="1631655"/>
            <a:ext cx="4745182" cy="4351338"/>
          </a:xfrm>
        </p:spPr>
        <p:txBody>
          <a:bodyPr>
            <a:noAutofit/>
          </a:bodyPr>
          <a:lstStyle/>
          <a:p>
            <a:pPr marL="0" indent="0">
              <a:buNone/>
            </a:pPr>
            <a:r>
              <a:rPr lang="en-US" sz="2000" dirty="0"/>
              <a:t>Executive Director:</a:t>
            </a:r>
            <a:endParaRPr lang="en-US" sz="1050" dirty="0"/>
          </a:p>
          <a:p>
            <a:pPr marL="403225" indent="0">
              <a:buNone/>
            </a:pPr>
            <a:r>
              <a:rPr lang="en-US" sz="2000" dirty="0"/>
              <a:t>Steven Kemp </a:t>
            </a:r>
            <a:br>
              <a:rPr lang="en-US" sz="2000" dirty="0"/>
            </a:br>
            <a:r>
              <a:rPr lang="en-US" sz="2000" dirty="0">
                <a:solidFill>
                  <a:srgbClr val="86B062"/>
                </a:solidFill>
                <a:hlinkClick r:id="rId5">
                  <a:extLst>
                    <a:ext uri="{A12FA001-AC4F-418D-AE19-62706E023703}">
                      <ahyp:hlinkClr xmlns:ahyp="http://schemas.microsoft.com/office/drawing/2018/hyperlinkcolor" val="tx"/>
                    </a:ext>
                  </a:extLst>
                </a:hlinkClick>
              </a:rPr>
              <a:t>skemp@hfes.org</a:t>
            </a:r>
            <a:br>
              <a:rPr lang="en-US" sz="2000" dirty="0">
                <a:solidFill>
                  <a:srgbClr val="86B062"/>
                </a:solidFill>
              </a:rPr>
            </a:br>
            <a:endParaRPr lang="en-US" sz="2000" dirty="0"/>
          </a:p>
          <a:p>
            <a:pPr marL="0" indent="0" defTabSz="460375">
              <a:buNone/>
            </a:pPr>
            <a:r>
              <a:rPr lang="en-US" sz="2000" dirty="0"/>
              <a:t>Operations Senior Coordinator:</a:t>
            </a:r>
            <a:br>
              <a:rPr lang="en-US" sz="2000" dirty="0"/>
            </a:br>
            <a:endParaRPr lang="en-US" sz="1050" dirty="0"/>
          </a:p>
          <a:p>
            <a:pPr marL="457200" lvl="1" indent="0" defTabSz="460375">
              <a:buNone/>
            </a:pPr>
            <a:r>
              <a:rPr lang="en-US" sz="2000" dirty="0"/>
              <a:t>Caitlin Sarlo</a:t>
            </a:r>
            <a:br>
              <a:rPr lang="en-US" sz="2000" dirty="0"/>
            </a:br>
            <a:r>
              <a:rPr lang="en-US" sz="2000" dirty="0">
                <a:solidFill>
                  <a:srgbClr val="86B062"/>
                </a:solidFill>
              </a:rPr>
              <a:t>	</a:t>
            </a:r>
            <a:r>
              <a:rPr lang="en-US" sz="2000" dirty="0">
                <a:solidFill>
                  <a:srgbClr val="86B062"/>
                </a:solidFill>
                <a:hlinkClick r:id="rId6">
                  <a:extLst>
                    <a:ext uri="{A12FA001-AC4F-418D-AE19-62706E023703}">
                      <ahyp:hlinkClr xmlns:ahyp="http://schemas.microsoft.com/office/drawing/2018/hyperlinkcolor" val="tx"/>
                    </a:ext>
                  </a:extLst>
                </a:hlinkClick>
              </a:rPr>
              <a:t>csarlo@hfes.org</a:t>
            </a:r>
            <a:br>
              <a:rPr lang="en-US" sz="3600" dirty="0"/>
            </a:br>
            <a:endParaRPr lang="en-US" sz="2800" dirty="0"/>
          </a:p>
        </p:txBody>
      </p:sp>
      <p:sp>
        <p:nvSpPr>
          <p:cNvPr id="4" name="Footer Placeholder 4"/>
          <p:cNvSpPr>
            <a:spLocks noGrp="1"/>
          </p:cNvSpPr>
          <p:nvPr>
            <p:ph type="ftr" sz="quarter" idx="3"/>
          </p:nvPr>
        </p:nvSpPr>
        <p:spPr>
          <a:prstGeom prst="rect">
            <a:avLst/>
          </a:prstGeom>
        </p:spPr>
        <p:txBody>
          <a:bodyPr vert="horz" lIns="91440" tIns="45720" rIns="91440" bIns="45720" rtlCol="0" anchor="ctr"/>
          <a:lstStyle>
            <a:lvl1pPr algn="ctr">
              <a:defRPr sz="2400" b="1">
                <a:solidFill>
                  <a:srgbClr val="003918"/>
                </a:solidFill>
                <a:latin typeface="Gotham Book" pitchFamily="50" charset="0"/>
                <a:cs typeface="Gotham Book" pitchFamily="50" charset="0"/>
              </a:defRPr>
            </a:lvl1pPr>
          </a:lstStyle>
          <a:p>
            <a:r>
              <a:rPr lang="en-US" dirty="0"/>
              <a:t>#HFES2022</a:t>
            </a:r>
          </a:p>
        </p:txBody>
      </p:sp>
    </p:spTree>
    <p:extLst>
      <p:ext uri="{BB962C8B-B14F-4D97-AF65-F5344CB8AC3E}">
        <p14:creationId xmlns:p14="http://schemas.microsoft.com/office/powerpoint/2010/main" val="3803193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92F63-18A4-D4A0-B01D-60E63CEC6F1B}"/>
              </a:ext>
            </a:extLst>
          </p:cNvPr>
          <p:cNvSpPr>
            <a:spLocks noGrp="1"/>
          </p:cNvSpPr>
          <p:nvPr>
            <p:ph type="title"/>
          </p:nvPr>
        </p:nvSpPr>
        <p:spPr/>
        <p:txBody>
          <a:bodyPr/>
          <a:lstStyle/>
          <a:p>
            <a:r>
              <a:rPr lang="en-US" dirty="0"/>
              <a:t>Backup slides</a:t>
            </a:r>
          </a:p>
        </p:txBody>
      </p:sp>
      <p:sp>
        <p:nvSpPr>
          <p:cNvPr id="3" name="Content Placeholder 2">
            <a:extLst>
              <a:ext uri="{FF2B5EF4-FFF2-40B4-BE49-F238E27FC236}">
                <a16:creationId xmlns:a16="http://schemas.microsoft.com/office/drawing/2014/main" id="{91EA51F3-E2D5-E071-1719-DEC828DF5E14}"/>
              </a:ext>
            </a:extLst>
          </p:cNvPr>
          <p:cNvSpPr>
            <a:spLocks noGrp="1"/>
          </p:cNvSpPr>
          <p:nvPr>
            <p:ph sz="half" idx="1"/>
          </p:nvPr>
        </p:nvSpPr>
        <p:spPr/>
        <p:txBody>
          <a:bodyPr/>
          <a:lstStyle/>
          <a:p>
            <a:endParaRPr lang="en-US"/>
          </a:p>
        </p:txBody>
      </p:sp>
      <p:sp>
        <p:nvSpPr>
          <p:cNvPr id="4" name="Content Placeholder 3">
            <a:extLst>
              <a:ext uri="{FF2B5EF4-FFF2-40B4-BE49-F238E27FC236}">
                <a16:creationId xmlns:a16="http://schemas.microsoft.com/office/drawing/2014/main" id="{85B416A2-38BB-A580-B055-C4EF5C0B099A}"/>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959636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86B062"/>
                </a:solidFill>
              </a:rPr>
              <a:t>Agenda</a:t>
            </a:r>
          </a:p>
        </p:txBody>
      </p:sp>
      <p:sp>
        <p:nvSpPr>
          <p:cNvPr id="3" name="Content Placeholder 2"/>
          <p:cNvSpPr>
            <a:spLocks noGrp="1"/>
          </p:cNvSpPr>
          <p:nvPr>
            <p:ph sz="half" idx="1"/>
          </p:nvPr>
        </p:nvSpPr>
        <p:spPr/>
        <p:txBody>
          <a:bodyPr>
            <a:normAutofit/>
          </a:bodyPr>
          <a:lstStyle/>
          <a:p>
            <a:pPr marL="514350" indent="-514350">
              <a:buFont typeface="+mj-lt"/>
              <a:buAutoNum type="arabicPeriod"/>
            </a:pPr>
            <a:r>
              <a:rPr lang="en-US" dirty="0"/>
              <a:t>Introductions</a:t>
            </a:r>
          </a:p>
          <a:p>
            <a:pPr marL="514350" indent="-514350">
              <a:buFont typeface="+mj-lt"/>
              <a:buAutoNum type="arabicPeriod"/>
            </a:pPr>
            <a:r>
              <a:rPr lang="en-US" dirty="0"/>
              <a:t>Financials</a:t>
            </a:r>
          </a:p>
          <a:p>
            <a:pPr marL="514350" indent="-514350">
              <a:buFont typeface="+mj-lt"/>
              <a:buAutoNum type="arabicPeriod"/>
            </a:pPr>
            <a:r>
              <a:rPr lang="en-US" dirty="0"/>
              <a:t>Information Resources</a:t>
            </a:r>
          </a:p>
          <a:p>
            <a:pPr marL="514350" indent="-514350">
              <a:buFont typeface="+mj-lt"/>
              <a:buAutoNum type="arabicPeriod"/>
            </a:pPr>
            <a:r>
              <a:rPr lang="en-US" dirty="0"/>
              <a:t>Annual Meeting Feedback</a:t>
            </a:r>
          </a:p>
          <a:p>
            <a:pPr marL="514350" indent="-514350">
              <a:buFont typeface="+mj-lt"/>
              <a:buAutoNum type="arabicPeriod"/>
            </a:pPr>
            <a:r>
              <a:rPr lang="en-US" dirty="0"/>
              <a:t>Student Travel Awards</a:t>
            </a:r>
          </a:p>
          <a:p>
            <a:pPr marL="514350" indent="-514350">
              <a:buFont typeface="+mj-lt"/>
              <a:buAutoNum type="arabicPeriod"/>
            </a:pPr>
            <a:r>
              <a:rPr lang="en-US" dirty="0"/>
              <a:t>Standards Implementation Task Force</a:t>
            </a:r>
          </a:p>
          <a:p>
            <a:pPr marL="971550" lvl="1" indent="-514350">
              <a:buFont typeface="+mj-lt"/>
              <a:buAutoNum type="alphaUcPeriod"/>
            </a:pPr>
            <a:endParaRPr lang="en-US" dirty="0"/>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a:p>
            <a:endParaRPr lang="en-US" dirty="0"/>
          </a:p>
        </p:txBody>
      </p:sp>
      <p:sp>
        <p:nvSpPr>
          <p:cNvPr id="8" name="Content Placeholder 7">
            <a:extLst>
              <a:ext uri="{FF2B5EF4-FFF2-40B4-BE49-F238E27FC236}">
                <a16:creationId xmlns:a16="http://schemas.microsoft.com/office/drawing/2014/main" id="{6D11B210-F9AD-A42D-E034-DE1773B88C4E}"/>
              </a:ext>
            </a:extLst>
          </p:cNvPr>
          <p:cNvSpPr>
            <a:spLocks noGrp="1"/>
          </p:cNvSpPr>
          <p:nvPr>
            <p:ph sz="half" idx="2"/>
          </p:nvPr>
        </p:nvSpPr>
        <p:spPr/>
        <p:txBody>
          <a:bodyPr>
            <a:normAutofit/>
          </a:bodyPr>
          <a:lstStyle/>
          <a:p>
            <a:pPr marL="514350" indent="-514350">
              <a:buFont typeface="+mj-lt"/>
              <a:buAutoNum type="arabicPeriod" startAt="6"/>
            </a:pPr>
            <a:r>
              <a:rPr lang="en-US" dirty="0"/>
              <a:t>Revision of TG Handbook</a:t>
            </a:r>
          </a:p>
          <a:p>
            <a:pPr marL="971550" lvl="1" indent="-514350">
              <a:buFont typeface="+mj-lt"/>
              <a:buAutoNum type="alphaUcPeriod"/>
            </a:pPr>
            <a:r>
              <a:rPr lang="en-US" dirty="0"/>
              <a:t>Overview of Changes</a:t>
            </a:r>
          </a:p>
          <a:p>
            <a:pPr marL="971550" lvl="1" indent="-514350">
              <a:buFont typeface="+mj-lt"/>
              <a:buAutoNum type="alphaUcPeriod"/>
            </a:pPr>
            <a:r>
              <a:rPr lang="en-US" dirty="0"/>
              <a:t>Discussion (membership engagement)</a:t>
            </a:r>
          </a:p>
          <a:p>
            <a:pPr marL="514350" indent="-514350">
              <a:buFont typeface="+mj-lt"/>
              <a:buAutoNum type="arabicPeriod" startAt="7"/>
            </a:pPr>
            <a:r>
              <a:rPr lang="en-US" dirty="0"/>
              <a:t>Review of TG Health</a:t>
            </a:r>
          </a:p>
          <a:p>
            <a:pPr marL="971550" lvl="1" indent="-514350">
              <a:buFont typeface="+mj-lt"/>
              <a:buAutoNum type="alphaUcPeriod"/>
            </a:pPr>
            <a:r>
              <a:rPr lang="en-US" dirty="0"/>
              <a:t>Overview </a:t>
            </a:r>
          </a:p>
          <a:p>
            <a:pPr marL="971550" lvl="1" indent="-514350">
              <a:buFont typeface="+mj-lt"/>
              <a:buAutoNum type="alphaUcPeriod"/>
            </a:pPr>
            <a:r>
              <a:rPr lang="en-US" dirty="0"/>
              <a:t>Discussion</a:t>
            </a:r>
          </a:p>
          <a:p>
            <a:endParaRPr lang="en-US" dirty="0"/>
          </a:p>
        </p:txBody>
      </p:sp>
      <p:sp>
        <p:nvSpPr>
          <p:cNvPr id="5" name="Footer Placeholder 4"/>
          <p:cNvSpPr>
            <a:spLocks noGrp="1"/>
          </p:cNvSpPr>
          <p:nvPr>
            <p:ph type="ftr" sz="quarter" idx="3"/>
          </p:nvPr>
        </p:nvSpPr>
        <p:spPr>
          <a:prstGeom prst="rect">
            <a:avLst/>
          </a:prstGeom>
        </p:spPr>
        <p:txBody>
          <a:bodyPr vert="horz" lIns="91440" tIns="45720" rIns="91440" bIns="45720" rtlCol="0" anchor="ctr"/>
          <a:lstStyle>
            <a:lvl1pPr algn="ctr">
              <a:defRPr sz="2400" b="1">
                <a:solidFill>
                  <a:srgbClr val="003918"/>
                </a:solidFill>
                <a:latin typeface="Gotham Book" pitchFamily="50" charset="0"/>
                <a:cs typeface="Gotham Book" pitchFamily="50" charset="0"/>
              </a:defRPr>
            </a:lvl1pPr>
          </a:lstStyle>
          <a:p>
            <a:r>
              <a:rPr lang="en-US" dirty="0"/>
              <a:t>#HFES2022</a:t>
            </a:r>
          </a:p>
        </p:txBody>
      </p:sp>
    </p:spTree>
    <p:extLst>
      <p:ext uri="{BB962C8B-B14F-4D97-AF65-F5344CB8AC3E}">
        <p14:creationId xmlns:p14="http://schemas.microsoft.com/office/powerpoint/2010/main" val="10948709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CEF354A-7060-2FF8-FF37-A576F2B8D40F}"/>
              </a:ext>
            </a:extLst>
          </p:cNvPr>
          <p:cNvPicPr>
            <a:picLocks noChangeAspect="1"/>
          </p:cNvPicPr>
          <p:nvPr/>
        </p:nvPicPr>
        <p:blipFill>
          <a:blip r:embed="rId2">
            <a:duotone>
              <a:prstClr val="black"/>
              <a:schemeClr val="bg2">
                <a:tint val="45000"/>
                <a:satMod val="400000"/>
              </a:schemeClr>
            </a:duotone>
            <a:extLst>
              <a:ext uri="{28A0092B-C50C-407E-A947-70E740481C1C}">
                <a14:useLocalDpi xmlns:a14="http://schemas.microsoft.com/office/drawing/2010/main" val="0"/>
              </a:ext>
            </a:extLst>
          </a:blip>
          <a:srcRect/>
          <a:stretch>
            <a:fillRect/>
          </a:stretch>
        </p:blipFill>
        <p:spPr bwMode="auto">
          <a:xfrm>
            <a:off x="3607404" y="484249"/>
            <a:ext cx="7573213" cy="5889501"/>
          </a:xfrm>
          <a:prstGeom prst="rect">
            <a:avLst/>
          </a:prstGeom>
          <a:noFill/>
          <a:ln>
            <a:noFill/>
          </a:ln>
        </p:spPr>
      </p:pic>
      <p:sp>
        <p:nvSpPr>
          <p:cNvPr id="2" name="Title 1">
            <a:extLst>
              <a:ext uri="{FF2B5EF4-FFF2-40B4-BE49-F238E27FC236}">
                <a16:creationId xmlns:a16="http://schemas.microsoft.com/office/drawing/2014/main" id="{71ECA7A7-D48F-EAA4-F2F0-ECFF484C6CE7}"/>
              </a:ext>
            </a:extLst>
          </p:cNvPr>
          <p:cNvSpPr>
            <a:spLocks noGrp="1"/>
          </p:cNvSpPr>
          <p:nvPr>
            <p:ph type="title"/>
          </p:nvPr>
        </p:nvSpPr>
        <p:spPr>
          <a:xfrm>
            <a:off x="838200" y="365125"/>
            <a:ext cx="10515600" cy="1325563"/>
          </a:xfrm>
        </p:spPr>
        <p:txBody>
          <a:bodyPr>
            <a:normAutofit/>
          </a:bodyPr>
          <a:lstStyle/>
          <a:p>
            <a:r>
              <a:rPr lang="en-US" sz="4000" dirty="0">
                <a:solidFill>
                  <a:srgbClr val="86B062"/>
                </a:solidFill>
              </a:rPr>
              <a:t>Shared</a:t>
            </a:r>
            <a:br>
              <a:rPr lang="en-US" sz="4000" dirty="0">
                <a:solidFill>
                  <a:srgbClr val="86B062"/>
                </a:solidFill>
              </a:rPr>
            </a:br>
            <a:r>
              <a:rPr lang="en-US" sz="4000" dirty="0">
                <a:solidFill>
                  <a:srgbClr val="86B062"/>
                </a:solidFill>
              </a:rPr>
              <a:t>Membership</a:t>
            </a:r>
          </a:p>
        </p:txBody>
      </p:sp>
    </p:spTree>
    <p:extLst>
      <p:ext uri="{BB962C8B-B14F-4D97-AF65-F5344CB8AC3E}">
        <p14:creationId xmlns:p14="http://schemas.microsoft.com/office/powerpoint/2010/main" val="38486361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7978D1B-0D50-2311-6AF3-37713BB5445E}"/>
              </a:ext>
            </a:extLst>
          </p:cNvPr>
          <p:cNvSpPr>
            <a:spLocks noGrp="1"/>
          </p:cNvSpPr>
          <p:nvPr>
            <p:ph type="title"/>
          </p:nvPr>
        </p:nvSpPr>
        <p:spPr>
          <a:xfrm>
            <a:off x="838200" y="365125"/>
            <a:ext cx="4777409" cy="1325563"/>
          </a:xfrm>
        </p:spPr>
        <p:txBody>
          <a:bodyPr/>
          <a:lstStyle/>
          <a:p>
            <a:r>
              <a:rPr lang="en-US" dirty="0">
                <a:solidFill>
                  <a:srgbClr val="86B062"/>
                </a:solidFill>
              </a:rPr>
              <a:t>Annual Meeting Submissions</a:t>
            </a:r>
          </a:p>
        </p:txBody>
      </p:sp>
      <p:graphicFrame>
        <p:nvGraphicFramePr>
          <p:cNvPr id="8" name="Table 7">
            <a:extLst>
              <a:ext uri="{FF2B5EF4-FFF2-40B4-BE49-F238E27FC236}">
                <a16:creationId xmlns:a16="http://schemas.microsoft.com/office/drawing/2014/main" id="{023B9D78-BAF0-38CD-3D35-42977A8F980F}"/>
              </a:ext>
            </a:extLst>
          </p:cNvPr>
          <p:cNvGraphicFramePr>
            <a:graphicFrameLocks noGrp="1"/>
          </p:cNvGraphicFramePr>
          <p:nvPr>
            <p:extLst>
              <p:ext uri="{D42A27DB-BD31-4B8C-83A1-F6EECF244321}">
                <p14:modId xmlns:p14="http://schemas.microsoft.com/office/powerpoint/2010/main" val="3807431167"/>
              </p:ext>
            </p:extLst>
          </p:nvPr>
        </p:nvGraphicFramePr>
        <p:xfrm>
          <a:off x="5304690" y="288529"/>
          <a:ext cx="5114074" cy="6280941"/>
        </p:xfrm>
        <a:graphic>
          <a:graphicData uri="http://schemas.openxmlformats.org/drawingml/2006/table">
            <a:tbl>
              <a:tblPr firstRow="1" bandRow="1">
                <a:tableStyleId>{F5AB1C69-6EDB-4FF4-983F-18BD219EF322}</a:tableStyleId>
              </a:tblPr>
              <a:tblGrid>
                <a:gridCol w="2804570">
                  <a:extLst>
                    <a:ext uri="{9D8B030D-6E8A-4147-A177-3AD203B41FA5}">
                      <a16:colId xmlns:a16="http://schemas.microsoft.com/office/drawing/2014/main" val="3844193953"/>
                    </a:ext>
                  </a:extLst>
                </a:gridCol>
                <a:gridCol w="577376">
                  <a:extLst>
                    <a:ext uri="{9D8B030D-6E8A-4147-A177-3AD203B41FA5}">
                      <a16:colId xmlns:a16="http://schemas.microsoft.com/office/drawing/2014/main" val="911835582"/>
                    </a:ext>
                  </a:extLst>
                </a:gridCol>
                <a:gridCol w="577376">
                  <a:extLst>
                    <a:ext uri="{9D8B030D-6E8A-4147-A177-3AD203B41FA5}">
                      <a16:colId xmlns:a16="http://schemas.microsoft.com/office/drawing/2014/main" val="509323219"/>
                    </a:ext>
                  </a:extLst>
                </a:gridCol>
                <a:gridCol w="577376">
                  <a:extLst>
                    <a:ext uri="{9D8B030D-6E8A-4147-A177-3AD203B41FA5}">
                      <a16:colId xmlns:a16="http://schemas.microsoft.com/office/drawing/2014/main" val="1336688623"/>
                    </a:ext>
                  </a:extLst>
                </a:gridCol>
                <a:gridCol w="577376">
                  <a:extLst>
                    <a:ext uri="{9D8B030D-6E8A-4147-A177-3AD203B41FA5}">
                      <a16:colId xmlns:a16="http://schemas.microsoft.com/office/drawing/2014/main" val="1011758981"/>
                    </a:ext>
                  </a:extLst>
                </a:gridCol>
              </a:tblGrid>
              <a:tr h="172989">
                <a:tc>
                  <a:txBody>
                    <a:bodyPr/>
                    <a:lstStyle/>
                    <a:p>
                      <a:pPr algn="l" fontAlgn="b"/>
                      <a:r>
                        <a:rPr lang="en-US" sz="1300" b="0" u="none" strike="noStrike">
                          <a:solidFill>
                            <a:srgbClr val="000000"/>
                          </a:solidFill>
                          <a:effectLst/>
                        </a:rPr>
                        <a:t> </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ctr" fontAlgn="b"/>
                      <a:r>
                        <a:rPr lang="en-US" sz="1300" b="1" u="none" strike="noStrike">
                          <a:solidFill>
                            <a:srgbClr val="000000"/>
                          </a:solidFill>
                          <a:effectLst/>
                        </a:rPr>
                        <a:t>2019</a:t>
                      </a:r>
                      <a:endParaRPr lang="en-US" sz="1300" b="1" i="0" u="none" strike="noStrike">
                        <a:solidFill>
                          <a:srgbClr val="000000"/>
                        </a:solidFill>
                        <a:effectLst/>
                        <a:latin typeface="Calibri" panose="020F0502020204030204" pitchFamily="34" charset="0"/>
                      </a:endParaRPr>
                    </a:p>
                  </a:txBody>
                  <a:tcPr marL="4491" marR="4491" marT="4491" marB="0" anchor="b"/>
                </a:tc>
                <a:tc>
                  <a:txBody>
                    <a:bodyPr/>
                    <a:lstStyle/>
                    <a:p>
                      <a:pPr algn="ctr" fontAlgn="b"/>
                      <a:r>
                        <a:rPr lang="en-US" sz="1300" b="1" u="none" strike="noStrike">
                          <a:solidFill>
                            <a:srgbClr val="000000"/>
                          </a:solidFill>
                          <a:effectLst/>
                        </a:rPr>
                        <a:t>2020</a:t>
                      </a:r>
                      <a:endParaRPr lang="en-US" sz="1300" b="1" i="0" u="none" strike="noStrike">
                        <a:solidFill>
                          <a:srgbClr val="000000"/>
                        </a:solidFill>
                        <a:effectLst/>
                        <a:latin typeface="Calibri" panose="020F0502020204030204" pitchFamily="34" charset="0"/>
                      </a:endParaRPr>
                    </a:p>
                  </a:txBody>
                  <a:tcPr marL="4491" marR="4491" marT="4491" marB="0" anchor="b"/>
                </a:tc>
                <a:tc>
                  <a:txBody>
                    <a:bodyPr/>
                    <a:lstStyle/>
                    <a:p>
                      <a:pPr algn="ctr" fontAlgn="b"/>
                      <a:r>
                        <a:rPr lang="en-US" sz="1300" b="1" u="none" strike="noStrike">
                          <a:solidFill>
                            <a:srgbClr val="000000"/>
                          </a:solidFill>
                          <a:effectLst/>
                        </a:rPr>
                        <a:t>2021</a:t>
                      </a:r>
                      <a:endParaRPr lang="en-US" sz="1300" b="1" i="0" u="none" strike="noStrike">
                        <a:solidFill>
                          <a:srgbClr val="000000"/>
                        </a:solidFill>
                        <a:effectLst/>
                        <a:latin typeface="Calibri" panose="020F0502020204030204" pitchFamily="34" charset="0"/>
                      </a:endParaRPr>
                    </a:p>
                  </a:txBody>
                  <a:tcPr marL="4491" marR="4491" marT="4491" marB="0" anchor="b"/>
                </a:tc>
                <a:tc>
                  <a:txBody>
                    <a:bodyPr/>
                    <a:lstStyle/>
                    <a:p>
                      <a:pPr algn="ctr" fontAlgn="b"/>
                      <a:r>
                        <a:rPr lang="en-US" sz="1300" b="1" u="none" strike="noStrike">
                          <a:solidFill>
                            <a:srgbClr val="000000"/>
                          </a:solidFill>
                          <a:effectLst/>
                        </a:rPr>
                        <a:t>2022</a:t>
                      </a:r>
                      <a:endParaRPr lang="en-US" sz="1300" b="1" i="0" u="none" strike="noStrike">
                        <a:solidFill>
                          <a:srgbClr val="000000"/>
                        </a:solidFill>
                        <a:effectLst/>
                        <a:latin typeface="Calibri" panose="020F0502020204030204" pitchFamily="34" charset="0"/>
                      </a:endParaRPr>
                    </a:p>
                  </a:txBody>
                  <a:tcPr marL="4491" marR="4491" marT="4491" marB="0" anchor="b"/>
                </a:tc>
                <a:extLst>
                  <a:ext uri="{0D108BD9-81ED-4DB2-BD59-A6C34878D82A}">
                    <a16:rowId xmlns:a16="http://schemas.microsoft.com/office/drawing/2014/main" val="1517944796"/>
                  </a:ext>
                </a:extLst>
              </a:tr>
              <a:tr h="172989">
                <a:tc>
                  <a:txBody>
                    <a:bodyPr/>
                    <a:lstStyle/>
                    <a:p>
                      <a:pPr algn="l" fontAlgn="b"/>
                      <a:r>
                        <a:rPr lang="en-US" sz="1300" b="0" u="none" strike="noStrike" dirty="0">
                          <a:solidFill>
                            <a:srgbClr val="000000"/>
                          </a:solidFill>
                          <a:effectLst/>
                        </a:rPr>
                        <a:t>Aerospace Systems</a:t>
                      </a:r>
                      <a:endParaRPr lang="en-US" sz="1300" b="0" i="0" u="none" strike="noStrike" dirty="0">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19</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27</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12</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22</a:t>
                      </a:r>
                      <a:endParaRPr lang="en-US" sz="1300" b="0" i="0" u="none" strike="noStrike">
                        <a:solidFill>
                          <a:srgbClr val="000000"/>
                        </a:solidFill>
                        <a:effectLst/>
                        <a:latin typeface="Calibri" panose="020F0502020204030204" pitchFamily="34" charset="0"/>
                      </a:endParaRPr>
                    </a:p>
                  </a:txBody>
                  <a:tcPr marL="4491" marR="4491" marT="4491" marB="0" anchor="b"/>
                </a:tc>
                <a:extLst>
                  <a:ext uri="{0D108BD9-81ED-4DB2-BD59-A6C34878D82A}">
                    <a16:rowId xmlns:a16="http://schemas.microsoft.com/office/drawing/2014/main" val="2068357329"/>
                  </a:ext>
                </a:extLst>
              </a:tr>
              <a:tr h="172989">
                <a:tc>
                  <a:txBody>
                    <a:bodyPr/>
                    <a:lstStyle/>
                    <a:p>
                      <a:pPr algn="l" fontAlgn="b"/>
                      <a:r>
                        <a:rPr lang="en-US" sz="1300" b="0" u="none" strike="noStrike" dirty="0">
                          <a:solidFill>
                            <a:srgbClr val="000000"/>
                          </a:solidFill>
                          <a:effectLst/>
                        </a:rPr>
                        <a:t>Aging</a:t>
                      </a:r>
                      <a:endParaRPr lang="en-US" sz="1300" b="0" i="0" u="none" strike="noStrike" dirty="0">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22</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16</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15</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13</a:t>
                      </a:r>
                      <a:endParaRPr lang="en-US" sz="1300" b="0" i="0" u="none" strike="noStrike">
                        <a:solidFill>
                          <a:srgbClr val="000000"/>
                        </a:solidFill>
                        <a:effectLst/>
                        <a:latin typeface="Calibri" panose="020F0502020204030204" pitchFamily="34" charset="0"/>
                      </a:endParaRPr>
                    </a:p>
                  </a:txBody>
                  <a:tcPr marL="4491" marR="4491" marT="4491" marB="0" anchor="b"/>
                </a:tc>
                <a:extLst>
                  <a:ext uri="{0D108BD9-81ED-4DB2-BD59-A6C34878D82A}">
                    <a16:rowId xmlns:a16="http://schemas.microsoft.com/office/drawing/2014/main" val="3469759797"/>
                  </a:ext>
                </a:extLst>
              </a:tr>
              <a:tr h="172989">
                <a:tc>
                  <a:txBody>
                    <a:bodyPr/>
                    <a:lstStyle/>
                    <a:p>
                      <a:pPr algn="l" fontAlgn="b"/>
                      <a:r>
                        <a:rPr lang="en-US" sz="1300" b="0" u="none" strike="noStrike">
                          <a:solidFill>
                            <a:srgbClr val="000000"/>
                          </a:solidFill>
                          <a:effectLst/>
                        </a:rPr>
                        <a:t>Augmented Cognition</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15</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10</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8</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6</a:t>
                      </a:r>
                      <a:endParaRPr lang="en-US" sz="1300" b="0" i="0" u="none" strike="noStrike">
                        <a:solidFill>
                          <a:srgbClr val="000000"/>
                        </a:solidFill>
                        <a:effectLst/>
                        <a:latin typeface="Calibri" panose="020F0502020204030204" pitchFamily="34" charset="0"/>
                      </a:endParaRPr>
                    </a:p>
                  </a:txBody>
                  <a:tcPr marL="4491" marR="4491" marT="4491" marB="0" anchor="b"/>
                </a:tc>
                <a:extLst>
                  <a:ext uri="{0D108BD9-81ED-4DB2-BD59-A6C34878D82A}">
                    <a16:rowId xmlns:a16="http://schemas.microsoft.com/office/drawing/2014/main" val="365455651"/>
                  </a:ext>
                </a:extLst>
              </a:tr>
              <a:tr h="172989">
                <a:tc>
                  <a:txBody>
                    <a:bodyPr/>
                    <a:lstStyle/>
                    <a:p>
                      <a:pPr algn="l" fontAlgn="b"/>
                      <a:r>
                        <a:rPr lang="en-US" sz="1300" b="0" u="none" strike="noStrike">
                          <a:solidFill>
                            <a:srgbClr val="000000"/>
                          </a:solidFill>
                          <a:effectLst/>
                        </a:rPr>
                        <a:t>Children's Issues</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6</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5</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2</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2</a:t>
                      </a:r>
                      <a:endParaRPr lang="en-US" sz="1300" b="0" i="0" u="none" strike="noStrike">
                        <a:solidFill>
                          <a:srgbClr val="000000"/>
                        </a:solidFill>
                        <a:effectLst/>
                        <a:latin typeface="Calibri" panose="020F0502020204030204" pitchFamily="34" charset="0"/>
                      </a:endParaRPr>
                    </a:p>
                  </a:txBody>
                  <a:tcPr marL="4491" marR="4491" marT="4491" marB="0" anchor="b"/>
                </a:tc>
                <a:extLst>
                  <a:ext uri="{0D108BD9-81ED-4DB2-BD59-A6C34878D82A}">
                    <a16:rowId xmlns:a16="http://schemas.microsoft.com/office/drawing/2014/main" val="2084868812"/>
                  </a:ext>
                </a:extLst>
              </a:tr>
              <a:tr h="172989">
                <a:tc>
                  <a:txBody>
                    <a:bodyPr/>
                    <a:lstStyle/>
                    <a:p>
                      <a:pPr algn="l" fontAlgn="b"/>
                      <a:r>
                        <a:rPr lang="en-US" sz="1300" b="0" u="none" strike="noStrike">
                          <a:solidFill>
                            <a:srgbClr val="000000"/>
                          </a:solidFill>
                          <a:effectLst/>
                        </a:rPr>
                        <a:t>Cognitive Engineering &amp; Decision Making</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89</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63</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40</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57</a:t>
                      </a:r>
                      <a:endParaRPr lang="en-US" sz="1300" b="0" i="0" u="none" strike="noStrike">
                        <a:solidFill>
                          <a:srgbClr val="000000"/>
                        </a:solidFill>
                        <a:effectLst/>
                        <a:latin typeface="Calibri" panose="020F0502020204030204" pitchFamily="34" charset="0"/>
                      </a:endParaRPr>
                    </a:p>
                  </a:txBody>
                  <a:tcPr marL="4491" marR="4491" marT="4491" marB="0" anchor="b"/>
                </a:tc>
                <a:extLst>
                  <a:ext uri="{0D108BD9-81ED-4DB2-BD59-A6C34878D82A}">
                    <a16:rowId xmlns:a16="http://schemas.microsoft.com/office/drawing/2014/main" val="937609232"/>
                  </a:ext>
                </a:extLst>
              </a:tr>
              <a:tr h="172989">
                <a:tc>
                  <a:txBody>
                    <a:bodyPr/>
                    <a:lstStyle/>
                    <a:p>
                      <a:pPr algn="l" fontAlgn="b"/>
                      <a:r>
                        <a:rPr lang="en-US" sz="1300" b="0" u="none" strike="noStrike">
                          <a:solidFill>
                            <a:srgbClr val="000000"/>
                          </a:solidFill>
                          <a:effectLst/>
                        </a:rPr>
                        <a:t>Communications</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5</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5</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7</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8</a:t>
                      </a:r>
                      <a:endParaRPr lang="en-US" sz="1300" b="0" i="0" u="none" strike="noStrike">
                        <a:solidFill>
                          <a:srgbClr val="000000"/>
                        </a:solidFill>
                        <a:effectLst/>
                        <a:latin typeface="Calibri" panose="020F0502020204030204" pitchFamily="34" charset="0"/>
                      </a:endParaRPr>
                    </a:p>
                  </a:txBody>
                  <a:tcPr marL="4491" marR="4491" marT="4491" marB="0" anchor="b"/>
                </a:tc>
                <a:extLst>
                  <a:ext uri="{0D108BD9-81ED-4DB2-BD59-A6C34878D82A}">
                    <a16:rowId xmlns:a16="http://schemas.microsoft.com/office/drawing/2014/main" val="2666623806"/>
                  </a:ext>
                </a:extLst>
              </a:tr>
              <a:tr h="172989">
                <a:tc>
                  <a:txBody>
                    <a:bodyPr/>
                    <a:lstStyle/>
                    <a:p>
                      <a:pPr algn="l" fontAlgn="b"/>
                      <a:r>
                        <a:rPr lang="en-US" sz="1300" b="0" u="none" strike="noStrike">
                          <a:solidFill>
                            <a:srgbClr val="000000"/>
                          </a:solidFill>
                          <a:effectLst/>
                        </a:rPr>
                        <a:t>Computer Systems</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15</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13</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5</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7</a:t>
                      </a:r>
                      <a:endParaRPr lang="en-US" sz="1300" b="0" i="0" u="none" strike="noStrike">
                        <a:solidFill>
                          <a:srgbClr val="000000"/>
                        </a:solidFill>
                        <a:effectLst/>
                        <a:latin typeface="Calibri" panose="020F0502020204030204" pitchFamily="34" charset="0"/>
                      </a:endParaRPr>
                    </a:p>
                  </a:txBody>
                  <a:tcPr marL="4491" marR="4491" marT="4491" marB="0" anchor="b"/>
                </a:tc>
                <a:extLst>
                  <a:ext uri="{0D108BD9-81ED-4DB2-BD59-A6C34878D82A}">
                    <a16:rowId xmlns:a16="http://schemas.microsoft.com/office/drawing/2014/main" val="2834145360"/>
                  </a:ext>
                </a:extLst>
              </a:tr>
              <a:tr h="172989">
                <a:tc>
                  <a:txBody>
                    <a:bodyPr/>
                    <a:lstStyle/>
                    <a:p>
                      <a:pPr algn="l" fontAlgn="b"/>
                      <a:r>
                        <a:rPr lang="en-US" sz="1300" b="0" u="none" strike="noStrike">
                          <a:solidFill>
                            <a:srgbClr val="000000"/>
                          </a:solidFill>
                          <a:effectLst/>
                        </a:rPr>
                        <a:t>Cybersecurity</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14</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21</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13</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21</a:t>
                      </a:r>
                      <a:endParaRPr lang="en-US" sz="1300" b="0" i="0" u="none" strike="noStrike">
                        <a:solidFill>
                          <a:srgbClr val="000000"/>
                        </a:solidFill>
                        <a:effectLst/>
                        <a:latin typeface="Calibri" panose="020F0502020204030204" pitchFamily="34" charset="0"/>
                      </a:endParaRPr>
                    </a:p>
                  </a:txBody>
                  <a:tcPr marL="4491" marR="4491" marT="4491" marB="0" anchor="b"/>
                </a:tc>
                <a:extLst>
                  <a:ext uri="{0D108BD9-81ED-4DB2-BD59-A6C34878D82A}">
                    <a16:rowId xmlns:a16="http://schemas.microsoft.com/office/drawing/2014/main" val="3800380723"/>
                  </a:ext>
                </a:extLst>
              </a:tr>
              <a:tr h="172989">
                <a:tc>
                  <a:txBody>
                    <a:bodyPr/>
                    <a:lstStyle/>
                    <a:p>
                      <a:pPr algn="l" fontAlgn="b"/>
                      <a:r>
                        <a:rPr lang="en-US" sz="1300" b="0" u="none" strike="noStrike">
                          <a:solidFill>
                            <a:srgbClr val="000000"/>
                          </a:solidFill>
                          <a:effectLst/>
                        </a:rPr>
                        <a:t>Education</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12</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21</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15</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22</a:t>
                      </a:r>
                      <a:endParaRPr lang="en-US" sz="1300" b="0" i="0" u="none" strike="noStrike">
                        <a:solidFill>
                          <a:srgbClr val="000000"/>
                        </a:solidFill>
                        <a:effectLst/>
                        <a:latin typeface="Calibri" panose="020F0502020204030204" pitchFamily="34" charset="0"/>
                      </a:endParaRPr>
                    </a:p>
                  </a:txBody>
                  <a:tcPr marL="4491" marR="4491" marT="4491" marB="0" anchor="b"/>
                </a:tc>
                <a:extLst>
                  <a:ext uri="{0D108BD9-81ED-4DB2-BD59-A6C34878D82A}">
                    <a16:rowId xmlns:a16="http://schemas.microsoft.com/office/drawing/2014/main" val="2167391787"/>
                  </a:ext>
                </a:extLst>
              </a:tr>
              <a:tr h="172989">
                <a:tc>
                  <a:txBody>
                    <a:bodyPr/>
                    <a:lstStyle/>
                    <a:p>
                      <a:pPr algn="l" fontAlgn="b"/>
                      <a:r>
                        <a:rPr lang="en-US" sz="1300" b="0" u="none" strike="noStrike">
                          <a:solidFill>
                            <a:srgbClr val="000000"/>
                          </a:solidFill>
                          <a:effectLst/>
                        </a:rPr>
                        <a:t>Environmental Design</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7</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8</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7</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8</a:t>
                      </a:r>
                      <a:endParaRPr lang="en-US" sz="1300" b="0" i="0" u="none" strike="noStrike">
                        <a:solidFill>
                          <a:srgbClr val="000000"/>
                        </a:solidFill>
                        <a:effectLst/>
                        <a:latin typeface="Calibri" panose="020F0502020204030204" pitchFamily="34" charset="0"/>
                      </a:endParaRPr>
                    </a:p>
                  </a:txBody>
                  <a:tcPr marL="4491" marR="4491" marT="4491" marB="0" anchor="b"/>
                </a:tc>
                <a:extLst>
                  <a:ext uri="{0D108BD9-81ED-4DB2-BD59-A6C34878D82A}">
                    <a16:rowId xmlns:a16="http://schemas.microsoft.com/office/drawing/2014/main" val="1425167141"/>
                  </a:ext>
                </a:extLst>
              </a:tr>
              <a:tr h="172989">
                <a:tc>
                  <a:txBody>
                    <a:bodyPr/>
                    <a:lstStyle/>
                    <a:p>
                      <a:pPr algn="l" fontAlgn="b"/>
                      <a:r>
                        <a:rPr lang="en-US" sz="1300" b="0" u="none" strike="noStrike">
                          <a:solidFill>
                            <a:srgbClr val="000000"/>
                          </a:solidFill>
                          <a:effectLst/>
                        </a:rPr>
                        <a:t>Forensics Professional</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15</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8</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6</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5</a:t>
                      </a:r>
                      <a:endParaRPr lang="en-US" sz="1300" b="0" i="0" u="none" strike="noStrike">
                        <a:solidFill>
                          <a:srgbClr val="000000"/>
                        </a:solidFill>
                        <a:effectLst/>
                        <a:latin typeface="Calibri" panose="020F0502020204030204" pitchFamily="34" charset="0"/>
                      </a:endParaRPr>
                    </a:p>
                  </a:txBody>
                  <a:tcPr marL="4491" marR="4491" marT="4491" marB="0" anchor="b"/>
                </a:tc>
                <a:extLst>
                  <a:ext uri="{0D108BD9-81ED-4DB2-BD59-A6C34878D82A}">
                    <a16:rowId xmlns:a16="http://schemas.microsoft.com/office/drawing/2014/main" val="2418813499"/>
                  </a:ext>
                </a:extLst>
              </a:tr>
              <a:tr h="172989">
                <a:tc>
                  <a:txBody>
                    <a:bodyPr/>
                    <a:lstStyle/>
                    <a:p>
                      <a:pPr algn="l" fontAlgn="b"/>
                      <a:r>
                        <a:rPr lang="en-US" sz="1300" b="0" u="none" strike="noStrike">
                          <a:solidFill>
                            <a:srgbClr val="000000"/>
                          </a:solidFill>
                          <a:effectLst/>
                        </a:rPr>
                        <a:t>General Sessions</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19</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15</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14</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27</a:t>
                      </a:r>
                      <a:endParaRPr lang="en-US" sz="1300" b="0" i="0" u="none" strike="noStrike">
                        <a:solidFill>
                          <a:srgbClr val="000000"/>
                        </a:solidFill>
                        <a:effectLst/>
                        <a:latin typeface="Calibri" panose="020F0502020204030204" pitchFamily="34" charset="0"/>
                      </a:endParaRPr>
                    </a:p>
                  </a:txBody>
                  <a:tcPr marL="4491" marR="4491" marT="4491" marB="0" anchor="b"/>
                </a:tc>
                <a:extLst>
                  <a:ext uri="{0D108BD9-81ED-4DB2-BD59-A6C34878D82A}">
                    <a16:rowId xmlns:a16="http://schemas.microsoft.com/office/drawing/2014/main" val="4126137759"/>
                  </a:ext>
                </a:extLst>
              </a:tr>
              <a:tr h="172989">
                <a:tc>
                  <a:txBody>
                    <a:bodyPr/>
                    <a:lstStyle/>
                    <a:p>
                      <a:pPr algn="l" fontAlgn="b"/>
                      <a:r>
                        <a:rPr lang="en-US" sz="1300" b="0" u="none" strike="noStrike">
                          <a:solidFill>
                            <a:srgbClr val="000000"/>
                          </a:solidFill>
                          <a:effectLst/>
                        </a:rPr>
                        <a:t>Health Care</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70</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79</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47</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63</a:t>
                      </a:r>
                      <a:endParaRPr lang="en-US" sz="1300" b="0" i="0" u="none" strike="noStrike">
                        <a:solidFill>
                          <a:srgbClr val="000000"/>
                        </a:solidFill>
                        <a:effectLst/>
                        <a:latin typeface="Calibri" panose="020F0502020204030204" pitchFamily="34" charset="0"/>
                      </a:endParaRPr>
                    </a:p>
                  </a:txBody>
                  <a:tcPr marL="4491" marR="4491" marT="4491" marB="0" anchor="b"/>
                </a:tc>
                <a:extLst>
                  <a:ext uri="{0D108BD9-81ED-4DB2-BD59-A6C34878D82A}">
                    <a16:rowId xmlns:a16="http://schemas.microsoft.com/office/drawing/2014/main" val="975240992"/>
                  </a:ext>
                </a:extLst>
              </a:tr>
              <a:tr h="172989">
                <a:tc>
                  <a:txBody>
                    <a:bodyPr/>
                    <a:lstStyle/>
                    <a:p>
                      <a:pPr algn="l" fontAlgn="b"/>
                      <a:r>
                        <a:rPr lang="en-US" sz="1300" b="0" u="none" strike="noStrike">
                          <a:solidFill>
                            <a:srgbClr val="000000"/>
                          </a:solidFill>
                          <a:effectLst/>
                        </a:rPr>
                        <a:t>Human AI Robot Teaming</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l" fontAlgn="b"/>
                      <a:r>
                        <a:rPr lang="en-US" sz="1300" b="0" u="none" strike="noStrike">
                          <a:solidFill>
                            <a:srgbClr val="000000"/>
                          </a:solidFill>
                          <a:effectLst/>
                        </a:rPr>
                        <a:t> </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24</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40</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54</a:t>
                      </a:r>
                      <a:endParaRPr lang="en-US" sz="1300" b="0" i="0" u="none" strike="noStrike">
                        <a:solidFill>
                          <a:srgbClr val="000000"/>
                        </a:solidFill>
                        <a:effectLst/>
                        <a:latin typeface="Calibri" panose="020F0502020204030204" pitchFamily="34" charset="0"/>
                      </a:endParaRPr>
                    </a:p>
                  </a:txBody>
                  <a:tcPr marL="4491" marR="4491" marT="4491" marB="0" anchor="b"/>
                </a:tc>
                <a:extLst>
                  <a:ext uri="{0D108BD9-81ED-4DB2-BD59-A6C34878D82A}">
                    <a16:rowId xmlns:a16="http://schemas.microsoft.com/office/drawing/2014/main" val="3101242079"/>
                  </a:ext>
                </a:extLst>
              </a:tr>
              <a:tr h="172989">
                <a:tc>
                  <a:txBody>
                    <a:bodyPr/>
                    <a:lstStyle/>
                    <a:p>
                      <a:pPr algn="l" fontAlgn="b"/>
                      <a:r>
                        <a:rPr lang="en-US" sz="1300" b="0" u="none" strike="noStrike">
                          <a:solidFill>
                            <a:srgbClr val="000000"/>
                          </a:solidFill>
                          <a:effectLst/>
                        </a:rPr>
                        <a:t>Human Performance Modeling</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17</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13</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17</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16</a:t>
                      </a:r>
                      <a:endParaRPr lang="en-US" sz="1300" b="0" i="0" u="none" strike="noStrike">
                        <a:solidFill>
                          <a:srgbClr val="000000"/>
                        </a:solidFill>
                        <a:effectLst/>
                        <a:latin typeface="Calibri" panose="020F0502020204030204" pitchFamily="34" charset="0"/>
                      </a:endParaRPr>
                    </a:p>
                  </a:txBody>
                  <a:tcPr marL="4491" marR="4491" marT="4491" marB="0" anchor="b"/>
                </a:tc>
                <a:extLst>
                  <a:ext uri="{0D108BD9-81ED-4DB2-BD59-A6C34878D82A}">
                    <a16:rowId xmlns:a16="http://schemas.microsoft.com/office/drawing/2014/main" val="906674626"/>
                  </a:ext>
                </a:extLst>
              </a:tr>
              <a:tr h="172989">
                <a:tc>
                  <a:txBody>
                    <a:bodyPr/>
                    <a:lstStyle/>
                    <a:p>
                      <a:pPr algn="l" fontAlgn="b"/>
                      <a:r>
                        <a:rPr lang="en-US" sz="1300" b="0" u="none" strike="noStrike">
                          <a:solidFill>
                            <a:srgbClr val="000000"/>
                          </a:solidFill>
                          <a:effectLst/>
                        </a:rPr>
                        <a:t>Individual Differences in Performance</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18</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12</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14</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14</a:t>
                      </a:r>
                      <a:endParaRPr lang="en-US" sz="1300" b="0" i="0" u="none" strike="noStrike">
                        <a:solidFill>
                          <a:srgbClr val="000000"/>
                        </a:solidFill>
                        <a:effectLst/>
                        <a:latin typeface="Calibri" panose="020F0502020204030204" pitchFamily="34" charset="0"/>
                      </a:endParaRPr>
                    </a:p>
                  </a:txBody>
                  <a:tcPr marL="4491" marR="4491" marT="4491" marB="0" anchor="b"/>
                </a:tc>
                <a:extLst>
                  <a:ext uri="{0D108BD9-81ED-4DB2-BD59-A6C34878D82A}">
                    <a16:rowId xmlns:a16="http://schemas.microsoft.com/office/drawing/2014/main" val="501191190"/>
                  </a:ext>
                </a:extLst>
              </a:tr>
              <a:tr h="172989">
                <a:tc>
                  <a:txBody>
                    <a:bodyPr/>
                    <a:lstStyle/>
                    <a:p>
                      <a:pPr algn="l" fontAlgn="b"/>
                      <a:r>
                        <a:rPr lang="en-US" sz="1300" b="0" u="none" strike="noStrike">
                          <a:solidFill>
                            <a:srgbClr val="000000"/>
                          </a:solidFill>
                          <a:effectLst/>
                        </a:rPr>
                        <a:t>Internet</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6</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4</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4</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5</a:t>
                      </a:r>
                      <a:endParaRPr lang="en-US" sz="1300" b="0" i="0" u="none" strike="noStrike">
                        <a:solidFill>
                          <a:srgbClr val="000000"/>
                        </a:solidFill>
                        <a:effectLst/>
                        <a:latin typeface="Calibri" panose="020F0502020204030204" pitchFamily="34" charset="0"/>
                      </a:endParaRPr>
                    </a:p>
                  </a:txBody>
                  <a:tcPr marL="4491" marR="4491" marT="4491" marB="0" anchor="b"/>
                </a:tc>
                <a:extLst>
                  <a:ext uri="{0D108BD9-81ED-4DB2-BD59-A6C34878D82A}">
                    <a16:rowId xmlns:a16="http://schemas.microsoft.com/office/drawing/2014/main" val="3447621023"/>
                  </a:ext>
                </a:extLst>
              </a:tr>
              <a:tr h="172989">
                <a:tc>
                  <a:txBody>
                    <a:bodyPr/>
                    <a:lstStyle/>
                    <a:p>
                      <a:pPr algn="l" fontAlgn="b"/>
                      <a:r>
                        <a:rPr lang="en-US" sz="1300" b="0" u="none" strike="noStrike">
                          <a:solidFill>
                            <a:srgbClr val="000000"/>
                          </a:solidFill>
                          <a:effectLst/>
                        </a:rPr>
                        <a:t>Macroergonomics</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17</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13</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4</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6</a:t>
                      </a:r>
                      <a:endParaRPr lang="en-US" sz="1300" b="0" i="0" u="none" strike="noStrike">
                        <a:solidFill>
                          <a:srgbClr val="000000"/>
                        </a:solidFill>
                        <a:effectLst/>
                        <a:latin typeface="Calibri" panose="020F0502020204030204" pitchFamily="34" charset="0"/>
                      </a:endParaRPr>
                    </a:p>
                  </a:txBody>
                  <a:tcPr marL="4491" marR="4491" marT="4491" marB="0" anchor="b"/>
                </a:tc>
                <a:extLst>
                  <a:ext uri="{0D108BD9-81ED-4DB2-BD59-A6C34878D82A}">
                    <a16:rowId xmlns:a16="http://schemas.microsoft.com/office/drawing/2014/main" val="3385586128"/>
                  </a:ext>
                </a:extLst>
              </a:tr>
              <a:tr h="172989">
                <a:tc>
                  <a:txBody>
                    <a:bodyPr/>
                    <a:lstStyle/>
                    <a:p>
                      <a:pPr algn="l" fontAlgn="b"/>
                      <a:r>
                        <a:rPr lang="en-US" sz="1300" b="0" u="none" strike="noStrike">
                          <a:solidFill>
                            <a:srgbClr val="000000"/>
                          </a:solidFill>
                          <a:effectLst/>
                        </a:rPr>
                        <a:t>Occupational Ergonomics</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81</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52</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40</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35</a:t>
                      </a:r>
                      <a:endParaRPr lang="en-US" sz="1300" b="0" i="0" u="none" strike="noStrike">
                        <a:solidFill>
                          <a:srgbClr val="000000"/>
                        </a:solidFill>
                        <a:effectLst/>
                        <a:latin typeface="Calibri" panose="020F0502020204030204" pitchFamily="34" charset="0"/>
                      </a:endParaRPr>
                    </a:p>
                  </a:txBody>
                  <a:tcPr marL="4491" marR="4491" marT="4491" marB="0" anchor="b"/>
                </a:tc>
                <a:extLst>
                  <a:ext uri="{0D108BD9-81ED-4DB2-BD59-A6C34878D82A}">
                    <a16:rowId xmlns:a16="http://schemas.microsoft.com/office/drawing/2014/main" val="818468374"/>
                  </a:ext>
                </a:extLst>
              </a:tr>
              <a:tr h="172989">
                <a:tc>
                  <a:txBody>
                    <a:bodyPr/>
                    <a:lstStyle/>
                    <a:p>
                      <a:pPr algn="l" fontAlgn="b"/>
                      <a:r>
                        <a:rPr lang="en-US" sz="1300" b="0" u="none" strike="noStrike">
                          <a:solidFill>
                            <a:srgbClr val="000000"/>
                          </a:solidFill>
                          <a:effectLst/>
                        </a:rPr>
                        <a:t>Perception and Performance</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31</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38</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27</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30</a:t>
                      </a:r>
                      <a:endParaRPr lang="en-US" sz="1300" b="0" i="0" u="none" strike="noStrike">
                        <a:solidFill>
                          <a:srgbClr val="000000"/>
                        </a:solidFill>
                        <a:effectLst/>
                        <a:latin typeface="Calibri" panose="020F0502020204030204" pitchFamily="34" charset="0"/>
                      </a:endParaRPr>
                    </a:p>
                  </a:txBody>
                  <a:tcPr marL="4491" marR="4491" marT="4491" marB="0" anchor="b"/>
                </a:tc>
                <a:extLst>
                  <a:ext uri="{0D108BD9-81ED-4DB2-BD59-A6C34878D82A}">
                    <a16:rowId xmlns:a16="http://schemas.microsoft.com/office/drawing/2014/main" val="1929674264"/>
                  </a:ext>
                </a:extLst>
              </a:tr>
              <a:tr h="172989">
                <a:tc>
                  <a:txBody>
                    <a:bodyPr/>
                    <a:lstStyle/>
                    <a:p>
                      <a:pPr algn="l" fontAlgn="b"/>
                      <a:r>
                        <a:rPr lang="en-US" sz="1300" b="0" u="none" strike="noStrike">
                          <a:solidFill>
                            <a:srgbClr val="000000"/>
                          </a:solidFill>
                          <a:effectLst/>
                        </a:rPr>
                        <a:t>Product Design</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20</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28</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18</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12</a:t>
                      </a:r>
                      <a:endParaRPr lang="en-US" sz="1300" b="0" i="0" u="none" strike="noStrike">
                        <a:solidFill>
                          <a:srgbClr val="000000"/>
                        </a:solidFill>
                        <a:effectLst/>
                        <a:latin typeface="Calibri" panose="020F0502020204030204" pitchFamily="34" charset="0"/>
                      </a:endParaRPr>
                    </a:p>
                  </a:txBody>
                  <a:tcPr marL="4491" marR="4491" marT="4491" marB="0" anchor="b"/>
                </a:tc>
                <a:extLst>
                  <a:ext uri="{0D108BD9-81ED-4DB2-BD59-A6C34878D82A}">
                    <a16:rowId xmlns:a16="http://schemas.microsoft.com/office/drawing/2014/main" val="4014346718"/>
                  </a:ext>
                </a:extLst>
              </a:tr>
              <a:tr h="172989">
                <a:tc>
                  <a:txBody>
                    <a:bodyPr/>
                    <a:lstStyle/>
                    <a:p>
                      <a:pPr algn="l" fontAlgn="b"/>
                      <a:r>
                        <a:rPr lang="en-US" sz="1300" b="0" u="none" strike="noStrike">
                          <a:solidFill>
                            <a:srgbClr val="000000"/>
                          </a:solidFill>
                          <a:effectLst/>
                        </a:rPr>
                        <a:t>Safety</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34</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35</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21</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19</a:t>
                      </a:r>
                      <a:endParaRPr lang="en-US" sz="1300" b="0" i="0" u="none" strike="noStrike">
                        <a:solidFill>
                          <a:srgbClr val="000000"/>
                        </a:solidFill>
                        <a:effectLst/>
                        <a:latin typeface="Calibri" panose="020F0502020204030204" pitchFamily="34" charset="0"/>
                      </a:endParaRPr>
                    </a:p>
                  </a:txBody>
                  <a:tcPr marL="4491" marR="4491" marT="4491" marB="0" anchor="b"/>
                </a:tc>
                <a:extLst>
                  <a:ext uri="{0D108BD9-81ED-4DB2-BD59-A6C34878D82A}">
                    <a16:rowId xmlns:a16="http://schemas.microsoft.com/office/drawing/2014/main" val="3816368595"/>
                  </a:ext>
                </a:extLst>
              </a:tr>
              <a:tr h="172989">
                <a:tc>
                  <a:txBody>
                    <a:bodyPr/>
                    <a:lstStyle/>
                    <a:p>
                      <a:pPr algn="l" fontAlgn="b"/>
                      <a:r>
                        <a:rPr lang="en-US" sz="1300" b="0" u="none" strike="noStrike">
                          <a:solidFill>
                            <a:srgbClr val="000000"/>
                          </a:solidFill>
                          <a:effectLst/>
                        </a:rPr>
                        <a:t>Student Forum</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l" fontAlgn="b"/>
                      <a:r>
                        <a:rPr lang="en-US" sz="1300" b="0" u="none" strike="noStrike">
                          <a:solidFill>
                            <a:srgbClr val="000000"/>
                          </a:solidFill>
                          <a:effectLst/>
                        </a:rPr>
                        <a:t> </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25</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17</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33</a:t>
                      </a:r>
                      <a:endParaRPr lang="en-US" sz="1300" b="0" i="0" u="none" strike="noStrike">
                        <a:solidFill>
                          <a:srgbClr val="000000"/>
                        </a:solidFill>
                        <a:effectLst/>
                        <a:latin typeface="Calibri" panose="020F0502020204030204" pitchFamily="34" charset="0"/>
                      </a:endParaRPr>
                    </a:p>
                  </a:txBody>
                  <a:tcPr marL="4491" marR="4491" marT="4491" marB="0" anchor="b"/>
                </a:tc>
                <a:extLst>
                  <a:ext uri="{0D108BD9-81ED-4DB2-BD59-A6C34878D82A}">
                    <a16:rowId xmlns:a16="http://schemas.microsoft.com/office/drawing/2014/main" val="1667963450"/>
                  </a:ext>
                </a:extLst>
              </a:tr>
              <a:tr h="172989">
                <a:tc>
                  <a:txBody>
                    <a:bodyPr/>
                    <a:lstStyle/>
                    <a:p>
                      <a:pPr algn="l" fontAlgn="b"/>
                      <a:r>
                        <a:rPr lang="en-US" sz="1300" b="0" u="none" strike="noStrike">
                          <a:solidFill>
                            <a:srgbClr val="000000"/>
                          </a:solidFill>
                          <a:effectLst/>
                        </a:rPr>
                        <a:t>Surface Transportation</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66</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59</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44</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57</a:t>
                      </a:r>
                      <a:endParaRPr lang="en-US" sz="1300" b="0" i="0" u="none" strike="noStrike">
                        <a:solidFill>
                          <a:srgbClr val="000000"/>
                        </a:solidFill>
                        <a:effectLst/>
                        <a:latin typeface="Calibri" panose="020F0502020204030204" pitchFamily="34" charset="0"/>
                      </a:endParaRPr>
                    </a:p>
                  </a:txBody>
                  <a:tcPr marL="4491" marR="4491" marT="4491" marB="0" anchor="b"/>
                </a:tc>
                <a:extLst>
                  <a:ext uri="{0D108BD9-81ED-4DB2-BD59-A6C34878D82A}">
                    <a16:rowId xmlns:a16="http://schemas.microsoft.com/office/drawing/2014/main" val="237599224"/>
                  </a:ext>
                </a:extLst>
              </a:tr>
              <a:tr h="172989">
                <a:tc>
                  <a:txBody>
                    <a:bodyPr/>
                    <a:lstStyle/>
                    <a:p>
                      <a:pPr algn="l" fontAlgn="b"/>
                      <a:r>
                        <a:rPr lang="en-US" sz="1300" b="0" u="none" strike="noStrike">
                          <a:solidFill>
                            <a:srgbClr val="000000"/>
                          </a:solidFill>
                          <a:effectLst/>
                        </a:rPr>
                        <a:t>System Development</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9</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9</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8</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10</a:t>
                      </a:r>
                      <a:endParaRPr lang="en-US" sz="1300" b="0" i="0" u="none" strike="noStrike">
                        <a:solidFill>
                          <a:srgbClr val="000000"/>
                        </a:solidFill>
                        <a:effectLst/>
                        <a:latin typeface="Calibri" panose="020F0502020204030204" pitchFamily="34" charset="0"/>
                      </a:endParaRPr>
                    </a:p>
                  </a:txBody>
                  <a:tcPr marL="4491" marR="4491" marT="4491" marB="0" anchor="b"/>
                </a:tc>
                <a:extLst>
                  <a:ext uri="{0D108BD9-81ED-4DB2-BD59-A6C34878D82A}">
                    <a16:rowId xmlns:a16="http://schemas.microsoft.com/office/drawing/2014/main" val="2046946859"/>
                  </a:ext>
                </a:extLst>
              </a:tr>
              <a:tr h="172989">
                <a:tc>
                  <a:txBody>
                    <a:bodyPr/>
                    <a:lstStyle/>
                    <a:p>
                      <a:pPr algn="l" fontAlgn="b"/>
                      <a:r>
                        <a:rPr lang="en-US" sz="1300" b="0" u="none" strike="noStrike">
                          <a:solidFill>
                            <a:srgbClr val="000000"/>
                          </a:solidFill>
                          <a:effectLst/>
                        </a:rPr>
                        <a:t>Training</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19</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13</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17</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13</a:t>
                      </a:r>
                      <a:endParaRPr lang="en-US" sz="1300" b="0" i="0" u="none" strike="noStrike">
                        <a:solidFill>
                          <a:srgbClr val="000000"/>
                        </a:solidFill>
                        <a:effectLst/>
                        <a:latin typeface="Calibri" panose="020F0502020204030204" pitchFamily="34" charset="0"/>
                      </a:endParaRPr>
                    </a:p>
                  </a:txBody>
                  <a:tcPr marL="4491" marR="4491" marT="4491" marB="0" anchor="b"/>
                </a:tc>
                <a:extLst>
                  <a:ext uri="{0D108BD9-81ED-4DB2-BD59-A6C34878D82A}">
                    <a16:rowId xmlns:a16="http://schemas.microsoft.com/office/drawing/2014/main" val="3529753593"/>
                  </a:ext>
                </a:extLst>
              </a:tr>
              <a:tr h="172989">
                <a:tc>
                  <a:txBody>
                    <a:bodyPr/>
                    <a:lstStyle/>
                    <a:p>
                      <a:pPr algn="l" fontAlgn="b"/>
                      <a:r>
                        <a:rPr lang="en-US" sz="1300" b="0" u="none" strike="noStrike">
                          <a:solidFill>
                            <a:srgbClr val="000000"/>
                          </a:solidFill>
                          <a:effectLst/>
                        </a:rPr>
                        <a:t>Usability and System Evaluation</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44</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35</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21</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25</a:t>
                      </a:r>
                      <a:endParaRPr lang="en-US" sz="1300" b="0" i="0" u="none" strike="noStrike">
                        <a:solidFill>
                          <a:srgbClr val="000000"/>
                        </a:solidFill>
                        <a:effectLst/>
                        <a:latin typeface="Calibri" panose="020F0502020204030204" pitchFamily="34" charset="0"/>
                      </a:endParaRPr>
                    </a:p>
                  </a:txBody>
                  <a:tcPr marL="4491" marR="4491" marT="4491" marB="0" anchor="b"/>
                </a:tc>
                <a:extLst>
                  <a:ext uri="{0D108BD9-81ED-4DB2-BD59-A6C34878D82A}">
                    <a16:rowId xmlns:a16="http://schemas.microsoft.com/office/drawing/2014/main" val="417391193"/>
                  </a:ext>
                </a:extLst>
              </a:tr>
              <a:tr h="172989">
                <a:tc>
                  <a:txBody>
                    <a:bodyPr/>
                    <a:lstStyle/>
                    <a:p>
                      <a:pPr algn="l" fontAlgn="b"/>
                      <a:r>
                        <a:rPr lang="en-US" sz="1300" b="0" u="none" strike="noStrike">
                          <a:solidFill>
                            <a:srgbClr val="000000"/>
                          </a:solidFill>
                          <a:effectLst/>
                        </a:rPr>
                        <a:t>Virtual Environments</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28</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30</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24</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24</a:t>
                      </a:r>
                      <a:endParaRPr lang="en-US" sz="1300" b="0" i="0" u="none" strike="noStrike">
                        <a:solidFill>
                          <a:srgbClr val="000000"/>
                        </a:solidFill>
                        <a:effectLst/>
                        <a:latin typeface="Calibri" panose="020F0502020204030204" pitchFamily="34" charset="0"/>
                      </a:endParaRPr>
                    </a:p>
                  </a:txBody>
                  <a:tcPr marL="4491" marR="4491" marT="4491" marB="0" anchor="b"/>
                </a:tc>
                <a:extLst>
                  <a:ext uri="{0D108BD9-81ED-4DB2-BD59-A6C34878D82A}">
                    <a16:rowId xmlns:a16="http://schemas.microsoft.com/office/drawing/2014/main" val="2618172708"/>
                  </a:ext>
                </a:extLst>
              </a:tr>
              <a:tr h="172989">
                <a:tc>
                  <a:txBody>
                    <a:bodyPr/>
                    <a:lstStyle/>
                    <a:p>
                      <a:pPr algn="l" fontAlgn="b"/>
                      <a:r>
                        <a:rPr lang="en-US" sz="1300" b="0" u="none" strike="noStrike">
                          <a:solidFill>
                            <a:srgbClr val="000000"/>
                          </a:solidFill>
                          <a:effectLst/>
                        </a:rPr>
                        <a:t>Workshops</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l" fontAlgn="b"/>
                      <a:r>
                        <a:rPr lang="en-US" sz="1300" b="0" u="none" strike="noStrike">
                          <a:solidFill>
                            <a:srgbClr val="000000"/>
                          </a:solidFill>
                          <a:effectLst/>
                        </a:rPr>
                        <a:t> </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l" fontAlgn="b"/>
                      <a:r>
                        <a:rPr lang="en-US" sz="1300" b="0" u="none" strike="noStrike">
                          <a:solidFill>
                            <a:srgbClr val="000000"/>
                          </a:solidFill>
                          <a:effectLst/>
                        </a:rPr>
                        <a:t> </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7</a:t>
                      </a:r>
                      <a:endParaRPr lang="en-US" sz="1300" b="0"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0" u="none" strike="noStrike">
                          <a:solidFill>
                            <a:srgbClr val="000000"/>
                          </a:solidFill>
                          <a:effectLst/>
                        </a:rPr>
                        <a:t>8</a:t>
                      </a:r>
                      <a:endParaRPr lang="en-US" sz="1300" b="0" i="0" u="none" strike="noStrike">
                        <a:solidFill>
                          <a:srgbClr val="000000"/>
                        </a:solidFill>
                        <a:effectLst/>
                        <a:latin typeface="Calibri" panose="020F0502020204030204" pitchFamily="34" charset="0"/>
                      </a:endParaRPr>
                    </a:p>
                  </a:txBody>
                  <a:tcPr marL="4491" marR="4491" marT="4491" marB="0" anchor="b"/>
                </a:tc>
                <a:extLst>
                  <a:ext uri="{0D108BD9-81ED-4DB2-BD59-A6C34878D82A}">
                    <a16:rowId xmlns:a16="http://schemas.microsoft.com/office/drawing/2014/main" val="2915997807"/>
                  </a:ext>
                </a:extLst>
              </a:tr>
              <a:tr h="172989">
                <a:tc>
                  <a:txBody>
                    <a:bodyPr/>
                    <a:lstStyle/>
                    <a:p>
                      <a:pPr algn="r" fontAlgn="b"/>
                      <a:r>
                        <a:rPr lang="en-US" sz="1300" b="1" u="none" strike="noStrike">
                          <a:solidFill>
                            <a:srgbClr val="000000"/>
                          </a:solidFill>
                          <a:effectLst/>
                        </a:rPr>
                        <a:t>TOTAL</a:t>
                      </a:r>
                      <a:endParaRPr lang="en-US" sz="1300" b="1" i="1"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1" u="none" strike="noStrike">
                          <a:solidFill>
                            <a:srgbClr val="000000"/>
                          </a:solidFill>
                          <a:effectLst/>
                        </a:rPr>
                        <a:t>698</a:t>
                      </a:r>
                      <a:endParaRPr lang="en-US" sz="1300" b="1"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1" u="none" strike="noStrike">
                          <a:solidFill>
                            <a:srgbClr val="000000"/>
                          </a:solidFill>
                          <a:effectLst/>
                        </a:rPr>
                        <a:t>681</a:t>
                      </a:r>
                      <a:endParaRPr lang="en-US" sz="1300" b="1"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1" u="none" strike="noStrike">
                          <a:solidFill>
                            <a:srgbClr val="000000"/>
                          </a:solidFill>
                          <a:effectLst/>
                        </a:rPr>
                        <a:t>514</a:t>
                      </a:r>
                      <a:endParaRPr lang="en-US" sz="1300" b="1" i="0" u="none" strike="noStrike">
                        <a:solidFill>
                          <a:srgbClr val="000000"/>
                        </a:solidFill>
                        <a:effectLst/>
                        <a:latin typeface="Calibri" panose="020F0502020204030204" pitchFamily="34" charset="0"/>
                      </a:endParaRPr>
                    </a:p>
                  </a:txBody>
                  <a:tcPr marL="4491" marR="4491" marT="4491" marB="0" anchor="b"/>
                </a:tc>
                <a:tc>
                  <a:txBody>
                    <a:bodyPr/>
                    <a:lstStyle/>
                    <a:p>
                      <a:pPr algn="r" fontAlgn="b"/>
                      <a:r>
                        <a:rPr lang="en-US" sz="1300" b="1" u="none" strike="noStrike" dirty="0">
                          <a:solidFill>
                            <a:srgbClr val="000000"/>
                          </a:solidFill>
                          <a:effectLst/>
                        </a:rPr>
                        <a:t>622</a:t>
                      </a:r>
                      <a:endParaRPr lang="en-US" sz="1300" b="1" i="0" u="none" strike="noStrike" dirty="0">
                        <a:solidFill>
                          <a:srgbClr val="000000"/>
                        </a:solidFill>
                        <a:effectLst/>
                        <a:latin typeface="Calibri" panose="020F0502020204030204" pitchFamily="34" charset="0"/>
                      </a:endParaRPr>
                    </a:p>
                  </a:txBody>
                  <a:tcPr marL="4491" marR="4491" marT="4491" marB="0" anchor="b"/>
                </a:tc>
                <a:extLst>
                  <a:ext uri="{0D108BD9-81ED-4DB2-BD59-A6C34878D82A}">
                    <a16:rowId xmlns:a16="http://schemas.microsoft.com/office/drawing/2014/main" val="3806940564"/>
                  </a:ext>
                </a:extLst>
              </a:tr>
            </a:tbl>
          </a:graphicData>
        </a:graphic>
      </p:graphicFrame>
    </p:spTree>
    <p:extLst>
      <p:ext uri="{BB962C8B-B14F-4D97-AF65-F5344CB8AC3E}">
        <p14:creationId xmlns:p14="http://schemas.microsoft.com/office/powerpoint/2010/main" val="12356388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F8E5A-D613-95BD-1F16-5DE228EAC049}"/>
              </a:ext>
            </a:extLst>
          </p:cNvPr>
          <p:cNvSpPr>
            <a:spLocks noGrp="1"/>
          </p:cNvSpPr>
          <p:nvPr>
            <p:ph type="title"/>
          </p:nvPr>
        </p:nvSpPr>
        <p:spPr/>
        <p:txBody>
          <a:bodyPr/>
          <a:lstStyle/>
          <a:p>
            <a:r>
              <a:rPr lang="en-US" dirty="0">
                <a:solidFill>
                  <a:srgbClr val="86B062"/>
                </a:solidFill>
              </a:rPr>
              <a:t>Financials</a:t>
            </a:r>
          </a:p>
        </p:txBody>
      </p:sp>
      <p:sp>
        <p:nvSpPr>
          <p:cNvPr id="3" name="Content Placeholder 2">
            <a:extLst>
              <a:ext uri="{FF2B5EF4-FFF2-40B4-BE49-F238E27FC236}">
                <a16:creationId xmlns:a16="http://schemas.microsoft.com/office/drawing/2014/main" id="{EDE393B5-B408-6952-BFE0-84668D50B432}"/>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362CF6F9-31AF-09A7-07E6-B5BBF30A0A05}"/>
              </a:ext>
            </a:extLst>
          </p:cNvPr>
          <p:cNvPicPr>
            <a:picLocks noChangeAspect="1"/>
          </p:cNvPicPr>
          <p:nvPr/>
        </p:nvPicPr>
        <p:blipFill>
          <a:blip r:embed="rId2"/>
          <a:stretch>
            <a:fillRect/>
          </a:stretch>
        </p:blipFill>
        <p:spPr>
          <a:xfrm>
            <a:off x="4303804" y="365125"/>
            <a:ext cx="7182998" cy="6241055"/>
          </a:xfrm>
          <a:prstGeom prst="rect">
            <a:avLst/>
          </a:prstGeom>
        </p:spPr>
      </p:pic>
    </p:spTree>
    <p:extLst>
      <p:ext uri="{BB962C8B-B14F-4D97-AF65-F5344CB8AC3E}">
        <p14:creationId xmlns:p14="http://schemas.microsoft.com/office/powerpoint/2010/main" val="28318163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EE08C-0477-F93C-64B6-5AF75C598F2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7029552-D77C-42E2-4C8A-AD53C4017D20}"/>
              </a:ext>
            </a:extLst>
          </p:cNvPr>
          <p:cNvSpPr>
            <a:spLocks noGrp="1"/>
          </p:cNvSpPr>
          <p:nvPr>
            <p:ph idx="1"/>
          </p:nvPr>
        </p:nvSpPr>
        <p:spPr/>
        <p:txBody>
          <a:bodyPr/>
          <a:lstStyle/>
          <a:p>
            <a:pPr marR="0" indent="0">
              <a:spcBef>
                <a:spcPts val="0"/>
              </a:spcBef>
              <a:spcAft>
                <a:spcPts val="0"/>
              </a:spcAft>
              <a:buNone/>
            </a:pPr>
            <a:r>
              <a:rPr lang="en-US" sz="1800" dirty="0">
                <a:effectLst/>
                <a:latin typeface="Calibri" panose="020F0502020204030204" pitchFamily="34" charset="0"/>
                <a:ea typeface="Calibri" panose="020F0502020204030204" pitchFamily="34" charset="0"/>
              </a:rPr>
              <a:t>A simple majority of those COTG members voting will be used to approve or disapprove items other than technical group formation and dissolution, which </a:t>
            </a:r>
            <a:r>
              <a:rPr lang="en-US" sz="1800" b="1" dirty="0">
                <a:effectLst/>
                <a:latin typeface="Calibri" panose="020F0502020204030204" pitchFamily="34" charset="0"/>
                <a:ea typeface="Calibri" panose="020F0502020204030204" pitchFamily="34" charset="0"/>
              </a:rPr>
              <a:t>require a two-thirds majority </a:t>
            </a:r>
            <a:r>
              <a:rPr lang="en-US" sz="1800" dirty="0">
                <a:effectLst/>
                <a:latin typeface="Calibri" panose="020F0502020204030204" pitchFamily="34" charset="0"/>
                <a:ea typeface="Calibri" panose="020F0502020204030204" pitchFamily="34" charset="0"/>
              </a:rPr>
              <a:t>as specified in Section 16.6 and Section 16.7.</a:t>
            </a:r>
          </a:p>
          <a:p>
            <a:pPr marR="0" indent="0">
              <a:spcBef>
                <a:spcPts val="0"/>
              </a:spcBef>
              <a:spcAft>
                <a:spcPts val="0"/>
              </a:spcAft>
              <a:buNone/>
            </a:pPr>
            <a:endParaRPr lang="en-US" sz="1800" dirty="0">
              <a:latin typeface="Calibri" panose="020F0502020204030204" pitchFamily="34" charset="0"/>
              <a:ea typeface="Calibri" panose="020F0502020204030204" pitchFamily="34" charset="0"/>
            </a:endParaRPr>
          </a:p>
          <a:p>
            <a:pPr marR="0" indent="0">
              <a:spcBef>
                <a:spcPts val="0"/>
              </a:spcBef>
              <a:spcAft>
                <a:spcPts val="0"/>
              </a:spcAft>
              <a:buNone/>
            </a:pPr>
            <a:r>
              <a:rPr lang="en-US" sz="1800" dirty="0">
                <a:effectLst/>
                <a:latin typeface="Calibri" panose="020F0502020204030204" pitchFamily="34" charset="0"/>
                <a:ea typeface="Calibri" panose="020F0502020204030204" pitchFamily="34" charset="0"/>
              </a:rPr>
              <a:t>…</a:t>
            </a:r>
          </a:p>
          <a:p>
            <a:pPr marR="0" indent="0">
              <a:spcBef>
                <a:spcPts val="0"/>
              </a:spcBef>
              <a:spcAft>
                <a:spcPts val="0"/>
              </a:spcAft>
              <a:buNone/>
            </a:pPr>
            <a:endParaRPr lang="en-US" sz="1800" dirty="0">
              <a:latin typeface="Calibri" panose="020F0502020204030204" pitchFamily="34" charset="0"/>
              <a:ea typeface="Calibri" panose="020F0502020204030204" pitchFamily="34" charset="0"/>
            </a:endParaRPr>
          </a:p>
          <a:p>
            <a:pPr marR="0" indent="0">
              <a:spcBef>
                <a:spcPts val="0"/>
              </a:spcBef>
              <a:spcAft>
                <a:spcPts val="0"/>
              </a:spcAft>
              <a:buNone/>
            </a:pPr>
            <a:r>
              <a:rPr lang="en-US" sz="1800" b="1" dirty="0">
                <a:effectLst/>
                <a:latin typeface="Calibri" panose="020F0502020204030204" pitchFamily="34" charset="0"/>
                <a:ea typeface="Calibri" panose="020F0502020204030204" pitchFamily="34" charset="0"/>
              </a:rPr>
              <a:t>of the membership of a technical group through its officers, on the recommendation of a two-thirds majority of the COTG, or on its own initiative, Executive Council may dissolve any technical group</a:t>
            </a:r>
            <a:r>
              <a:rPr lang="en-US" sz="1800" dirty="0">
                <a:effectLst/>
                <a:latin typeface="Calibri" panose="020F0502020204030204" pitchFamily="34" charset="0"/>
                <a:ea typeface="Calibri" panose="020F0502020204030204" pitchFamily="34" charset="0"/>
              </a:rPr>
              <a:t>. In the latter case, it is expected that Executive Council will solicit and consider the recommendation of the COTG before taking action, and that any action will be for cause. Cause may be the repeated failure of a technical group to meet the requirements specified in Section 16.2 or Section 16.3</a:t>
            </a:r>
            <a:endParaRPr lang="en-US" dirty="0"/>
          </a:p>
        </p:txBody>
      </p:sp>
    </p:spTree>
    <p:extLst>
      <p:ext uri="{BB962C8B-B14F-4D97-AF65-F5344CB8AC3E}">
        <p14:creationId xmlns:p14="http://schemas.microsoft.com/office/powerpoint/2010/main" val="2403903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86B062"/>
                </a:solidFill>
              </a:rPr>
              <a:t>Introductions</a:t>
            </a:r>
          </a:p>
        </p:txBody>
      </p:sp>
      <p:sp>
        <p:nvSpPr>
          <p:cNvPr id="7" name="Content Placeholder 6">
            <a:extLst>
              <a:ext uri="{FF2B5EF4-FFF2-40B4-BE49-F238E27FC236}">
                <a16:creationId xmlns:a16="http://schemas.microsoft.com/office/drawing/2014/main" id="{44A88ABD-4F97-7A57-17DA-C248BA2E9EB0}"/>
              </a:ext>
            </a:extLst>
          </p:cNvPr>
          <p:cNvSpPr>
            <a:spLocks noGrp="1"/>
          </p:cNvSpPr>
          <p:nvPr>
            <p:ph sz="half" idx="1"/>
          </p:nvPr>
        </p:nvSpPr>
        <p:spPr>
          <a:xfrm>
            <a:off x="838200" y="1631655"/>
            <a:ext cx="5964382" cy="4351338"/>
          </a:xfrm>
        </p:spPr>
        <p:txBody>
          <a:bodyPr>
            <a:noAutofit/>
          </a:bodyPr>
          <a:lstStyle/>
          <a:p>
            <a:pPr marL="0" indent="0" defTabSz="460375">
              <a:buNone/>
            </a:pPr>
            <a:r>
              <a:rPr lang="en-US" sz="2000" dirty="0"/>
              <a:t>COTG Chair (outgoing):	</a:t>
            </a:r>
            <a:br>
              <a:rPr lang="en-US" sz="2000" dirty="0"/>
            </a:br>
            <a:br>
              <a:rPr lang="en-US" sz="1050" dirty="0"/>
            </a:br>
            <a:r>
              <a:rPr lang="en-US" sz="2000" dirty="0"/>
              <a:t>	Matthew Bolton</a:t>
            </a:r>
            <a:br>
              <a:rPr lang="en-US" sz="2000" dirty="0"/>
            </a:br>
            <a:r>
              <a:rPr lang="en-US" sz="2000" dirty="0"/>
              <a:t>	</a:t>
            </a:r>
            <a:r>
              <a:rPr lang="en-US" sz="2000" dirty="0">
                <a:solidFill>
                  <a:srgbClr val="86B062"/>
                </a:solidFill>
                <a:hlinkClick r:id="rId2">
                  <a:extLst>
                    <a:ext uri="{A12FA001-AC4F-418D-AE19-62706E023703}">
                      <ahyp:hlinkClr xmlns:ahyp="http://schemas.microsoft.com/office/drawing/2018/hyperlinkcolor" val="tx"/>
                    </a:ext>
                  </a:extLst>
                </a:hlinkClick>
              </a:rPr>
              <a:t>mbolton@buffalo.edu</a:t>
            </a:r>
            <a:endParaRPr lang="en-US" sz="2000" dirty="0"/>
          </a:p>
          <a:p>
            <a:pPr marL="0" indent="0" defTabSz="460375">
              <a:buNone/>
            </a:pPr>
            <a:endParaRPr lang="en-US" sz="1050" dirty="0"/>
          </a:p>
          <a:p>
            <a:pPr marL="0" indent="0" defTabSz="460375">
              <a:buNone/>
            </a:pPr>
            <a:r>
              <a:rPr lang="en-US" sz="2000" dirty="0"/>
              <a:t>COTG Chair-Elect (outgoing, incoming COTG Chair):	</a:t>
            </a:r>
            <a:br>
              <a:rPr lang="en-US" sz="2000" dirty="0"/>
            </a:br>
            <a:br>
              <a:rPr lang="en-US" sz="1050" dirty="0"/>
            </a:br>
            <a:r>
              <a:rPr lang="en-US" sz="2000" dirty="0"/>
              <a:t>	Tamsyn Edwards</a:t>
            </a:r>
            <a:br>
              <a:rPr lang="en-US" sz="2000" dirty="0"/>
            </a:br>
            <a:r>
              <a:rPr lang="en-US" sz="2000" dirty="0"/>
              <a:t>	</a:t>
            </a:r>
            <a:r>
              <a:rPr lang="en-US" sz="2000" dirty="0">
                <a:solidFill>
                  <a:srgbClr val="86B062"/>
                </a:solidFill>
                <a:hlinkClick r:id="rId3">
                  <a:extLst>
                    <a:ext uri="{A12FA001-AC4F-418D-AE19-62706E023703}">
                      <ahyp:hlinkClr xmlns:ahyp="http://schemas.microsoft.com/office/drawing/2018/hyperlinkcolor" val="tx"/>
                    </a:ext>
                  </a:extLst>
                </a:hlinkClick>
              </a:rPr>
              <a:t>tamsyn@uber.com</a:t>
            </a:r>
            <a:endParaRPr lang="en-US" sz="2000" dirty="0"/>
          </a:p>
          <a:p>
            <a:pPr marL="0" indent="0" defTabSz="460375">
              <a:buNone/>
            </a:pPr>
            <a:endParaRPr lang="en-US" sz="2000" dirty="0"/>
          </a:p>
          <a:p>
            <a:pPr marL="0" indent="0" defTabSz="460375">
              <a:buNone/>
            </a:pPr>
            <a:r>
              <a:rPr lang="en-US" sz="2000" dirty="0"/>
              <a:t>COTG Chair-Elect (incoming Chair-Elect):</a:t>
            </a:r>
            <a:br>
              <a:rPr lang="en-US" sz="2000" dirty="0"/>
            </a:br>
            <a:endParaRPr lang="de-DE" sz="1050" dirty="0"/>
          </a:p>
          <a:p>
            <a:pPr marL="457200" lvl="1" indent="0" defTabSz="460375">
              <a:buNone/>
            </a:pPr>
            <a:r>
              <a:rPr lang="de-DE" sz="2000" dirty="0"/>
              <a:t>Robert Gutzwiller</a:t>
            </a:r>
            <a:br>
              <a:rPr lang="de-DE" sz="2000" dirty="0"/>
            </a:br>
            <a:r>
              <a:rPr lang="de-DE" sz="2000" dirty="0">
                <a:solidFill>
                  <a:srgbClr val="86B062"/>
                </a:solidFill>
                <a:hlinkClick r:id="rId4">
                  <a:extLst>
                    <a:ext uri="{A12FA001-AC4F-418D-AE19-62706E023703}">
                      <ahyp:hlinkClr xmlns:ahyp="http://schemas.microsoft.com/office/drawing/2018/hyperlinkcolor" val="tx"/>
                    </a:ext>
                  </a:extLst>
                </a:hlinkClick>
              </a:rPr>
              <a:t>rgutzwil@asu.edu</a:t>
            </a:r>
            <a:endParaRPr lang="de-DE" sz="2000" dirty="0">
              <a:solidFill>
                <a:srgbClr val="86B062"/>
              </a:solidFill>
            </a:endParaRPr>
          </a:p>
        </p:txBody>
      </p:sp>
      <p:sp>
        <p:nvSpPr>
          <p:cNvPr id="8" name="Content Placeholder 7">
            <a:extLst>
              <a:ext uri="{FF2B5EF4-FFF2-40B4-BE49-F238E27FC236}">
                <a16:creationId xmlns:a16="http://schemas.microsoft.com/office/drawing/2014/main" id="{0545E11A-6140-C846-D254-C00E82681483}"/>
              </a:ext>
            </a:extLst>
          </p:cNvPr>
          <p:cNvSpPr>
            <a:spLocks noGrp="1"/>
          </p:cNvSpPr>
          <p:nvPr>
            <p:ph sz="half" idx="2"/>
          </p:nvPr>
        </p:nvSpPr>
        <p:spPr>
          <a:xfrm>
            <a:off x="6608618" y="1631655"/>
            <a:ext cx="4745182" cy="4351338"/>
          </a:xfrm>
        </p:spPr>
        <p:txBody>
          <a:bodyPr>
            <a:noAutofit/>
          </a:bodyPr>
          <a:lstStyle/>
          <a:p>
            <a:pPr marL="0" indent="0">
              <a:buNone/>
            </a:pPr>
            <a:r>
              <a:rPr lang="en-US" sz="2000" dirty="0"/>
              <a:t>Executive Director:</a:t>
            </a:r>
            <a:endParaRPr lang="en-US" sz="1050" dirty="0"/>
          </a:p>
          <a:p>
            <a:pPr marL="403225" indent="0">
              <a:buNone/>
            </a:pPr>
            <a:r>
              <a:rPr lang="en-US" sz="2000" dirty="0"/>
              <a:t>Steven Kemp </a:t>
            </a:r>
            <a:br>
              <a:rPr lang="en-US" sz="2000" dirty="0"/>
            </a:br>
            <a:r>
              <a:rPr lang="en-US" sz="2000" dirty="0">
                <a:solidFill>
                  <a:srgbClr val="86B062"/>
                </a:solidFill>
                <a:hlinkClick r:id="rId5">
                  <a:extLst>
                    <a:ext uri="{A12FA001-AC4F-418D-AE19-62706E023703}">
                      <ahyp:hlinkClr xmlns:ahyp="http://schemas.microsoft.com/office/drawing/2018/hyperlinkcolor" val="tx"/>
                    </a:ext>
                  </a:extLst>
                </a:hlinkClick>
              </a:rPr>
              <a:t>skemp@hfes.org</a:t>
            </a:r>
            <a:br>
              <a:rPr lang="en-US" sz="2000" dirty="0">
                <a:solidFill>
                  <a:srgbClr val="86B062"/>
                </a:solidFill>
              </a:rPr>
            </a:br>
            <a:endParaRPr lang="en-US" sz="2000" dirty="0"/>
          </a:p>
          <a:p>
            <a:pPr marL="0" indent="0" defTabSz="460375">
              <a:buNone/>
            </a:pPr>
            <a:r>
              <a:rPr lang="en-US" sz="2000" dirty="0"/>
              <a:t>Operations Senior Coordinator:</a:t>
            </a:r>
            <a:br>
              <a:rPr lang="en-US" sz="2000" dirty="0"/>
            </a:br>
            <a:endParaRPr lang="en-US" sz="1050" dirty="0"/>
          </a:p>
          <a:p>
            <a:pPr marL="457200" lvl="1" indent="0" defTabSz="460375">
              <a:buNone/>
            </a:pPr>
            <a:r>
              <a:rPr lang="en-US" sz="2000" dirty="0"/>
              <a:t>Caitlin Sarlo</a:t>
            </a:r>
            <a:br>
              <a:rPr lang="en-US" sz="2000" dirty="0"/>
            </a:br>
            <a:r>
              <a:rPr lang="en-US" sz="2000" dirty="0">
                <a:solidFill>
                  <a:srgbClr val="86B062"/>
                </a:solidFill>
              </a:rPr>
              <a:t>	</a:t>
            </a:r>
            <a:r>
              <a:rPr lang="en-US" sz="2000" dirty="0">
                <a:solidFill>
                  <a:srgbClr val="86B062"/>
                </a:solidFill>
                <a:hlinkClick r:id="rId6">
                  <a:extLst>
                    <a:ext uri="{A12FA001-AC4F-418D-AE19-62706E023703}">
                      <ahyp:hlinkClr xmlns:ahyp="http://schemas.microsoft.com/office/drawing/2018/hyperlinkcolor" val="tx"/>
                    </a:ext>
                  </a:extLst>
                </a:hlinkClick>
              </a:rPr>
              <a:t>csarlo@hfes.org</a:t>
            </a:r>
            <a:br>
              <a:rPr lang="en-US" sz="3600" dirty="0"/>
            </a:br>
            <a:endParaRPr lang="en-US" sz="2800" dirty="0"/>
          </a:p>
          <a:p>
            <a:pPr marL="0" lvl="1" indent="0" defTabSz="969963">
              <a:buNone/>
            </a:pPr>
            <a:r>
              <a:rPr lang="en-US" sz="2000" dirty="0"/>
              <a:t>TG Chairs / Representatives</a:t>
            </a:r>
          </a:p>
        </p:txBody>
      </p:sp>
      <p:sp>
        <p:nvSpPr>
          <p:cNvPr id="4" name="Footer Placeholder 4"/>
          <p:cNvSpPr>
            <a:spLocks noGrp="1"/>
          </p:cNvSpPr>
          <p:nvPr>
            <p:ph type="ftr" sz="quarter" idx="3"/>
          </p:nvPr>
        </p:nvSpPr>
        <p:spPr>
          <a:prstGeom prst="rect">
            <a:avLst/>
          </a:prstGeom>
        </p:spPr>
        <p:txBody>
          <a:bodyPr vert="horz" lIns="91440" tIns="45720" rIns="91440" bIns="45720" rtlCol="0" anchor="ctr"/>
          <a:lstStyle>
            <a:lvl1pPr algn="ctr">
              <a:defRPr sz="2400" b="1">
                <a:solidFill>
                  <a:srgbClr val="003918"/>
                </a:solidFill>
                <a:latin typeface="Gotham Book" pitchFamily="50" charset="0"/>
                <a:cs typeface="Gotham Book" pitchFamily="50" charset="0"/>
              </a:defRPr>
            </a:lvl1pPr>
          </a:lstStyle>
          <a:p>
            <a:r>
              <a:rPr lang="en-US" dirty="0"/>
              <a:t>#HFES2022</a:t>
            </a:r>
          </a:p>
        </p:txBody>
      </p:sp>
    </p:spTree>
    <p:extLst>
      <p:ext uri="{BB962C8B-B14F-4D97-AF65-F5344CB8AC3E}">
        <p14:creationId xmlns:p14="http://schemas.microsoft.com/office/powerpoint/2010/main" val="1887968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55060-E32B-0DAA-F7D3-F9D2C7443343}"/>
              </a:ext>
            </a:extLst>
          </p:cNvPr>
          <p:cNvSpPr>
            <a:spLocks noGrp="1"/>
          </p:cNvSpPr>
          <p:nvPr>
            <p:ph type="title"/>
          </p:nvPr>
        </p:nvSpPr>
        <p:spPr/>
        <p:txBody>
          <a:bodyPr/>
          <a:lstStyle/>
          <a:p>
            <a:r>
              <a:rPr lang="en-US" dirty="0">
                <a:solidFill>
                  <a:srgbClr val="86B062"/>
                </a:solidFill>
              </a:rPr>
              <a:t>Financials</a:t>
            </a:r>
          </a:p>
        </p:txBody>
      </p:sp>
      <p:sp>
        <p:nvSpPr>
          <p:cNvPr id="3" name="Content Placeholder 2">
            <a:extLst>
              <a:ext uri="{FF2B5EF4-FFF2-40B4-BE49-F238E27FC236}">
                <a16:creationId xmlns:a16="http://schemas.microsoft.com/office/drawing/2014/main" id="{D370A35C-59B7-3699-FA9F-71C296E21EE7}"/>
              </a:ext>
            </a:extLst>
          </p:cNvPr>
          <p:cNvSpPr>
            <a:spLocks noGrp="1"/>
          </p:cNvSpPr>
          <p:nvPr>
            <p:ph sz="half" idx="1"/>
          </p:nvPr>
        </p:nvSpPr>
        <p:spPr/>
        <p:txBody>
          <a:bodyPr/>
          <a:lstStyle/>
          <a:p>
            <a:endParaRPr lang="en-US"/>
          </a:p>
        </p:txBody>
      </p:sp>
      <p:sp>
        <p:nvSpPr>
          <p:cNvPr id="4" name="Content Placeholder 3">
            <a:extLst>
              <a:ext uri="{FF2B5EF4-FFF2-40B4-BE49-F238E27FC236}">
                <a16:creationId xmlns:a16="http://schemas.microsoft.com/office/drawing/2014/main" id="{ECF8F212-7ADB-811E-B4E1-DA1B49D830DF}"/>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933084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3323064" y="681037"/>
            <a:ext cx="8253747" cy="5032336"/>
          </a:xfrm>
          <a:prstGeom prst="rect">
            <a:avLst/>
          </a:prstGeom>
        </p:spPr>
      </p:pic>
      <p:sp>
        <p:nvSpPr>
          <p:cNvPr id="2" name="Title 1">
            <a:extLst>
              <a:ext uri="{FF2B5EF4-FFF2-40B4-BE49-F238E27FC236}">
                <a16:creationId xmlns:a16="http://schemas.microsoft.com/office/drawing/2014/main" id="{6C9CAB5C-D887-F85A-BD7A-26137602461C}"/>
              </a:ext>
            </a:extLst>
          </p:cNvPr>
          <p:cNvSpPr>
            <a:spLocks noGrp="1"/>
          </p:cNvSpPr>
          <p:nvPr>
            <p:ph type="title"/>
          </p:nvPr>
        </p:nvSpPr>
        <p:spPr>
          <a:xfrm>
            <a:off x="626328" y="365125"/>
            <a:ext cx="10515600" cy="1325563"/>
          </a:xfrm>
        </p:spPr>
        <p:txBody>
          <a:bodyPr>
            <a:normAutofit/>
          </a:bodyPr>
          <a:lstStyle/>
          <a:p>
            <a:r>
              <a:rPr lang="en-US" sz="3600" dirty="0">
                <a:solidFill>
                  <a:srgbClr val="86B062"/>
                </a:solidFill>
              </a:rPr>
              <a:t>Information</a:t>
            </a:r>
            <a:br>
              <a:rPr lang="en-US" sz="3600" dirty="0">
                <a:solidFill>
                  <a:srgbClr val="86B062"/>
                </a:solidFill>
              </a:rPr>
            </a:br>
            <a:r>
              <a:rPr lang="en-US" sz="3600" dirty="0">
                <a:solidFill>
                  <a:srgbClr val="86B062"/>
                </a:solidFill>
              </a:rPr>
              <a:t>Resources</a:t>
            </a:r>
          </a:p>
        </p:txBody>
      </p:sp>
      <p:sp>
        <p:nvSpPr>
          <p:cNvPr id="3" name="Content Placeholder 2">
            <a:extLst>
              <a:ext uri="{FF2B5EF4-FFF2-40B4-BE49-F238E27FC236}">
                <a16:creationId xmlns:a16="http://schemas.microsoft.com/office/drawing/2014/main" id="{DA4E14EF-163E-12AA-F365-54B32A885DE3}"/>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30637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8C64F-2131-D4D0-DC9D-D9675CE09764}"/>
              </a:ext>
            </a:extLst>
          </p:cNvPr>
          <p:cNvSpPr>
            <a:spLocks noGrp="1"/>
          </p:cNvSpPr>
          <p:nvPr>
            <p:ph type="title"/>
          </p:nvPr>
        </p:nvSpPr>
        <p:spPr/>
        <p:txBody>
          <a:bodyPr/>
          <a:lstStyle/>
          <a:p>
            <a:r>
              <a:rPr lang="en-US" dirty="0">
                <a:solidFill>
                  <a:srgbClr val="86B062"/>
                </a:solidFill>
              </a:rPr>
              <a:t>2022 Annual Meeting Feedback</a:t>
            </a:r>
          </a:p>
        </p:txBody>
      </p:sp>
      <p:sp>
        <p:nvSpPr>
          <p:cNvPr id="3" name="Content Placeholder 2">
            <a:extLst>
              <a:ext uri="{FF2B5EF4-FFF2-40B4-BE49-F238E27FC236}">
                <a16:creationId xmlns:a16="http://schemas.microsoft.com/office/drawing/2014/main" id="{94170735-7F20-EA6A-4206-BEA9250E13AE}"/>
              </a:ext>
            </a:extLst>
          </p:cNvPr>
          <p:cNvSpPr>
            <a:spLocks noGrp="1"/>
          </p:cNvSpPr>
          <p:nvPr>
            <p:ph idx="1"/>
          </p:nvPr>
        </p:nvSpPr>
        <p:spPr/>
        <p:txBody>
          <a:bodyPr/>
          <a:lstStyle/>
          <a:p>
            <a:endParaRPr lang="en-US" dirty="0"/>
          </a:p>
        </p:txBody>
      </p:sp>
      <p:pic>
        <p:nvPicPr>
          <p:cNvPr id="2050" name="Picture 2" descr="HFES - Human Factors and Ergonomics Society &gt; Events &gt; International Annual  Meeting">
            <a:extLst>
              <a:ext uri="{FF2B5EF4-FFF2-40B4-BE49-F238E27FC236}">
                <a16:creationId xmlns:a16="http://schemas.microsoft.com/office/drawing/2014/main" id="{128DB331-7474-16C3-520C-6DA16FA657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917006"/>
            <a:ext cx="10515600" cy="18758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5867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AABD3-5079-A238-26BE-13A6FFB8AFAA}"/>
              </a:ext>
            </a:extLst>
          </p:cNvPr>
          <p:cNvSpPr>
            <a:spLocks noGrp="1"/>
          </p:cNvSpPr>
          <p:nvPr>
            <p:ph type="title"/>
          </p:nvPr>
        </p:nvSpPr>
        <p:spPr/>
        <p:txBody>
          <a:bodyPr/>
          <a:lstStyle/>
          <a:p>
            <a:r>
              <a:rPr lang="en-US" dirty="0">
                <a:solidFill>
                  <a:srgbClr val="86B062"/>
                </a:solidFill>
              </a:rPr>
              <a:t>Student Travel Awards</a:t>
            </a:r>
          </a:p>
        </p:txBody>
      </p:sp>
      <p:sp>
        <p:nvSpPr>
          <p:cNvPr id="3" name="Content Placeholder 2">
            <a:extLst>
              <a:ext uri="{FF2B5EF4-FFF2-40B4-BE49-F238E27FC236}">
                <a16:creationId xmlns:a16="http://schemas.microsoft.com/office/drawing/2014/main" id="{5308EEC7-9A07-5C01-D0ED-10D5ECAC2A8E}"/>
              </a:ext>
            </a:extLst>
          </p:cNvPr>
          <p:cNvSpPr>
            <a:spLocks noGrp="1"/>
          </p:cNvSpPr>
          <p:nvPr>
            <p:ph idx="1"/>
          </p:nvPr>
        </p:nvSpPr>
        <p:spPr/>
        <p:txBody>
          <a:bodyPr/>
          <a:lstStyle/>
          <a:p>
            <a:r>
              <a:rPr lang="en-US" dirty="0"/>
              <a:t>In previous years we recommended that student travel award decisions be made by a more appropriate HFES unit. </a:t>
            </a:r>
          </a:p>
          <a:p>
            <a:r>
              <a:rPr lang="en-US" dirty="0"/>
              <a:t>They are now being evaluated by the Student Chapter Committee</a:t>
            </a:r>
          </a:p>
          <a:p>
            <a:r>
              <a:rPr lang="en-US" dirty="0"/>
              <a:t>12 grants were awarded:</a:t>
            </a:r>
          </a:p>
          <a:p>
            <a:pPr marL="457200" lvl="1" indent="0">
              <a:buNone/>
            </a:pPr>
            <a:r>
              <a:rPr lang="en-US" dirty="0"/>
              <a:t>6 to first time attendees</a:t>
            </a:r>
          </a:p>
          <a:p>
            <a:pPr marL="457200" lvl="1" indent="0">
              <a:buNone/>
            </a:pPr>
            <a:r>
              <a:rPr lang="en-US" dirty="0"/>
              <a:t>6 to student presenters</a:t>
            </a:r>
          </a:p>
        </p:txBody>
      </p:sp>
    </p:spTree>
    <p:extLst>
      <p:ext uri="{BB962C8B-B14F-4D97-AF65-F5344CB8AC3E}">
        <p14:creationId xmlns:p14="http://schemas.microsoft.com/office/powerpoint/2010/main" val="966437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17C99-63AF-4749-735B-A7A3D18427B4}"/>
              </a:ext>
            </a:extLst>
          </p:cNvPr>
          <p:cNvSpPr>
            <a:spLocks noGrp="1"/>
          </p:cNvSpPr>
          <p:nvPr>
            <p:ph type="title"/>
          </p:nvPr>
        </p:nvSpPr>
        <p:spPr/>
        <p:txBody>
          <a:bodyPr>
            <a:normAutofit/>
          </a:bodyPr>
          <a:lstStyle/>
          <a:p>
            <a:r>
              <a:rPr lang="en-US" sz="3600" dirty="0">
                <a:solidFill>
                  <a:srgbClr val="86B062"/>
                </a:solidFill>
              </a:rPr>
              <a:t>Standards Implementation Task Force</a:t>
            </a:r>
          </a:p>
        </p:txBody>
      </p:sp>
      <p:sp>
        <p:nvSpPr>
          <p:cNvPr id="3" name="Content Placeholder 2">
            <a:extLst>
              <a:ext uri="{FF2B5EF4-FFF2-40B4-BE49-F238E27FC236}">
                <a16:creationId xmlns:a16="http://schemas.microsoft.com/office/drawing/2014/main" id="{AA99BF08-2156-4C6B-3F6E-D3EB6A54C2BC}"/>
              </a:ext>
            </a:extLst>
          </p:cNvPr>
          <p:cNvSpPr>
            <a:spLocks noGrp="1"/>
          </p:cNvSpPr>
          <p:nvPr>
            <p:ph idx="1"/>
          </p:nvPr>
        </p:nvSpPr>
        <p:spPr/>
        <p:txBody>
          <a:bodyPr>
            <a:normAutofit lnSpcReduction="10000"/>
          </a:bodyPr>
          <a:lstStyle/>
          <a:p>
            <a:pPr marL="0" indent="0">
              <a:buNone/>
            </a:pPr>
            <a:r>
              <a:rPr lang="en-US" dirty="0"/>
              <a:t>Attempt to understand how easily it is for different researchers to identify standards (encourage reference to standards in publications)</a:t>
            </a:r>
          </a:p>
          <a:p>
            <a:pPr marL="0" indent="0">
              <a:buNone/>
            </a:pPr>
            <a:endParaRPr lang="en-US" dirty="0"/>
          </a:p>
          <a:p>
            <a:pPr marL="0" indent="0">
              <a:buNone/>
            </a:pPr>
            <a:r>
              <a:rPr lang="en-US" dirty="0"/>
              <a:t>Asked TG representatives to:</a:t>
            </a:r>
          </a:p>
          <a:p>
            <a:pPr marL="914400" lvl="1" indent="-457200">
              <a:buFont typeface="+mj-lt"/>
              <a:buAutoNum type="arabicPeriod"/>
            </a:pPr>
            <a:r>
              <a:rPr lang="en-US" dirty="0"/>
              <a:t>Find at least two papers (one TG-relevant one not)</a:t>
            </a:r>
          </a:p>
          <a:p>
            <a:pPr marL="914400" lvl="1" indent="-457200">
              <a:buFont typeface="+mj-lt"/>
              <a:buAutoNum type="arabicPeriod"/>
            </a:pPr>
            <a:r>
              <a:rPr lang="en-US" dirty="0"/>
              <a:t>Find relevant standards (standards, best practices, guidelines, etc.)</a:t>
            </a:r>
          </a:p>
          <a:p>
            <a:pPr marL="914400" lvl="1" indent="-457200">
              <a:buFont typeface="+mj-lt"/>
              <a:buAutoNum type="arabicPeriod"/>
            </a:pPr>
            <a:r>
              <a:rPr lang="en-US" dirty="0"/>
              <a:t>Document the standards found for each paper</a:t>
            </a:r>
          </a:p>
          <a:p>
            <a:pPr marL="0" indent="0">
              <a:buNone/>
            </a:pPr>
            <a:endParaRPr lang="en-US" dirty="0"/>
          </a:p>
          <a:p>
            <a:pPr marL="1376363" indent="-1376363">
              <a:buNone/>
            </a:pPr>
            <a:r>
              <a:rPr lang="en-US" dirty="0"/>
              <a:t>Results: 	8 TGs participated, 16 papers were submitted, </a:t>
            </a:r>
            <a:br>
              <a:rPr lang="en-US" dirty="0"/>
            </a:br>
            <a:r>
              <a:rPr lang="en-US" dirty="0"/>
              <a:t>Paul Green’s report was submitted for consideration</a:t>
            </a:r>
          </a:p>
        </p:txBody>
      </p:sp>
    </p:spTree>
    <p:extLst>
      <p:ext uri="{BB962C8B-B14F-4D97-AF65-F5344CB8AC3E}">
        <p14:creationId xmlns:p14="http://schemas.microsoft.com/office/powerpoint/2010/main" val="2996199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FA57A-D070-AA10-1170-4B683C6E8F8C}"/>
              </a:ext>
            </a:extLst>
          </p:cNvPr>
          <p:cNvSpPr>
            <a:spLocks noGrp="1"/>
          </p:cNvSpPr>
          <p:nvPr>
            <p:ph type="title"/>
          </p:nvPr>
        </p:nvSpPr>
        <p:spPr/>
        <p:txBody>
          <a:bodyPr/>
          <a:lstStyle/>
          <a:p>
            <a:r>
              <a:rPr lang="en-US" dirty="0">
                <a:solidFill>
                  <a:srgbClr val="86B062"/>
                </a:solidFill>
              </a:rPr>
              <a:t>Revision of the </a:t>
            </a:r>
            <a:r>
              <a:rPr lang="en-US" dirty="0"/>
              <a:t>TG Handbook</a:t>
            </a:r>
          </a:p>
        </p:txBody>
      </p:sp>
      <p:sp>
        <p:nvSpPr>
          <p:cNvPr id="3" name="Content Placeholder 2">
            <a:extLst>
              <a:ext uri="{FF2B5EF4-FFF2-40B4-BE49-F238E27FC236}">
                <a16:creationId xmlns:a16="http://schemas.microsoft.com/office/drawing/2014/main" id="{6418599E-A373-C310-6BC3-9CC36ACC3CD4}"/>
              </a:ext>
            </a:extLst>
          </p:cNvPr>
          <p:cNvSpPr>
            <a:spLocks noGrp="1"/>
          </p:cNvSpPr>
          <p:nvPr>
            <p:ph idx="1"/>
          </p:nvPr>
        </p:nvSpPr>
        <p:spPr/>
        <p:txBody>
          <a:bodyPr>
            <a:normAutofit/>
          </a:bodyPr>
          <a:lstStyle/>
          <a:p>
            <a:r>
              <a:rPr lang="en-US" dirty="0"/>
              <a:t>Attempt to modernize the TG Handbook</a:t>
            </a:r>
          </a:p>
          <a:p>
            <a:r>
              <a:rPr lang="en-US" dirty="0"/>
              <a:t>Major changes:</a:t>
            </a:r>
          </a:p>
          <a:p>
            <a:pPr lvl="1">
              <a:buFont typeface="Courier New" panose="02070309020205020404" pitchFamily="49" charset="0"/>
              <a:buChar char="o"/>
            </a:pPr>
            <a:r>
              <a:rPr lang="en-US" dirty="0"/>
              <a:t>Simplifies COTG committee requirements</a:t>
            </a:r>
          </a:p>
          <a:p>
            <a:pPr lvl="1">
              <a:buFont typeface="Courier New" panose="02070309020205020404" pitchFamily="49" charset="0"/>
              <a:buChar char="o"/>
            </a:pPr>
            <a:r>
              <a:rPr lang="en-US" dirty="0"/>
              <a:t>Removes newsletter requirements and establish </a:t>
            </a:r>
            <a:br>
              <a:rPr lang="en-US" dirty="0"/>
            </a:br>
            <a:r>
              <a:rPr lang="en-US" dirty="0"/>
              <a:t>official communications using the communities </a:t>
            </a:r>
            <a:br>
              <a:rPr lang="en-US" dirty="0"/>
            </a:br>
            <a:r>
              <a:rPr lang="en-US" dirty="0"/>
              <a:t>or other electronics resources</a:t>
            </a:r>
          </a:p>
          <a:p>
            <a:pPr lvl="1">
              <a:buFont typeface="Courier New" panose="02070309020205020404" pitchFamily="49" charset="0"/>
              <a:buChar char="o"/>
            </a:pPr>
            <a:r>
              <a:rPr lang="en-US" dirty="0"/>
              <a:t>Provide a list of activities to help TGs engage </a:t>
            </a:r>
            <a:br>
              <a:rPr lang="en-US" dirty="0"/>
            </a:br>
            <a:r>
              <a:rPr lang="en-US" dirty="0"/>
              <a:t>with membership</a:t>
            </a:r>
          </a:p>
          <a:p>
            <a:pPr lvl="1">
              <a:buFont typeface="Courier New" panose="02070309020205020404" pitchFamily="49" charset="0"/>
              <a:buChar char="o"/>
            </a:pPr>
            <a:r>
              <a:rPr lang="en-US" dirty="0"/>
              <a:t>Revise TG membership requirements </a:t>
            </a:r>
            <a:br>
              <a:rPr lang="en-US" dirty="0"/>
            </a:br>
            <a:r>
              <a:rPr lang="en-US" dirty="0"/>
              <a:t>from </a:t>
            </a:r>
            <a:r>
              <a:rPr lang="en-US" b="1" dirty="0"/>
              <a:t>150</a:t>
            </a:r>
            <a:r>
              <a:rPr lang="en-US" dirty="0"/>
              <a:t> to </a:t>
            </a:r>
            <a:r>
              <a:rPr lang="en-US" b="1" dirty="0"/>
              <a:t>75</a:t>
            </a:r>
          </a:p>
        </p:txBody>
      </p:sp>
      <p:pic>
        <p:nvPicPr>
          <p:cNvPr id="4" name="Picture 3">
            <a:extLst>
              <a:ext uri="{FF2B5EF4-FFF2-40B4-BE49-F238E27FC236}">
                <a16:creationId xmlns:a16="http://schemas.microsoft.com/office/drawing/2014/main" id="{7B5A620C-AA02-C364-F9EB-32CA6FA2D43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85017" y="681037"/>
            <a:ext cx="3459223" cy="3459223"/>
          </a:xfrm>
          <a:prstGeom prst="rect">
            <a:avLst/>
          </a:prstGeom>
          <a:noFill/>
          <a:ln>
            <a:noFill/>
          </a:ln>
        </p:spPr>
      </p:pic>
      <p:sp>
        <p:nvSpPr>
          <p:cNvPr id="6" name="TextBox 5">
            <a:extLst>
              <a:ext uri="{FF2B5EF4-FFF2-40B4-BE49-F238E27FC236}">
                <a16:creationId xmlns:a16="http://schemas.microsoft.com/office/drawing/2014/main" id="{79761C15-E3C2-5F0B-DB61-0BD2B86E3B2A}"/>
              </a:ext>
            </a:extLst>
          </p:cNvPr>
          <p:cNvSpPr txBox="1"/>
          <p:nvPr/>
        </p:nvSpPr>
        <p:spPr>
          <a:xfrm>
            <a:off x="8285017" y="3661354"/>
            <a:ext cx="3459225" cy="369332"/>
          </a:xfrm>
          <a:prstGeom prst="rect">
            <a:avLst/>
          </a:prstGeom>
          <a:noFill/>
        </p:spPr>
        <p:txBody>
          <a:bodyPr wrap="square">
            <a:spAutoFit/>
          </a:bodyPr>
          <a:lstStyle/>
          <a:p>
            <a:pPr algn="ctr"/>
            <a:r>
              <a:rPr lang="en-US" b="1" dirty="0">
                <a:solidFill>
                  <a:schemeClr val="bg1"/>
                </a:solidFill>
              </a:rPr>
              <a:t>Handbook</a:t>
            </a:r>
          </a:p>
        </p:txBody>
      </p:sp>
    </p:spTree>
    <p:extLst>
      <p:ext uri="{BB962C8B-B14F-4D97-AF65-F5344CB8AC3E}">
        <p14:creationId xmlns:p14="http://schemas.microsoft.com/office/powerpoint/2010/main" val="2416506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4692</TotalTime>
  <Words>1154</Words>
  <Application>Microsoft Office PowerPoint</Application>
  <PresentationFormat>Widescreen</PresentationFormat>
  <Paragraphs>317</Paragraphs>
  <Slides>23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Courier New</vt:lpstr>
      <vt:lpstr>Gotham Book</vt:lpstr>
      <vt:lpstr>Office Theme</vt:lpstr>
      <vt:lpstr>Council of Technical Groups (COTG) 2022 Business Meeting</vt:lpstr>
      <vt:lpstr>Agenda</vt:lpstr>
      <vt:lpstr>Introductions</vt:lpstr>
      <vt:lpstr>Financials</vt:lpstr>
      <vt:lpstr>Information Resources</vt:lpstr>
      <vt:lpstr>2022 Annual Meeting Feedback</vt:lpstr>
      <vt:lpstr>Student Travel Awards</vt:lpstr>
      <vt:lpstr>Standards Implementation Task Force</vt:lpstr>
      <vt:lpstr>Revision of the TG Handbook</vt:lpstr>
      <vt:lpstr>Revision of the TG Handbook</vt:lpstr>
      <vt:lpstr>TG Membership</vt:lpstr>
      <vt:lpstr>Revision of the TG Handbook</vt:lpstr>
      <vt:lpstr>Discussion: TG Membership Engagement</vt:lpstr>
      <vt:lpstr>Review of TG Health</vt:lpstr>
      <vt:lpstr>Review of TG Health</vt:lpstr>
      <vt:lpstr>Review of TG Health</vt:lpstr>
      <vt:lpstr>Review of TG Health</vt:lpstr>
      <vt:lpstr>Contacts</vt:lpstr>
      <vt:lpstr>Backup slides</vt:lpstr>
      <vt:lpstr>Shared Membership</vt:lpstr>
      <vt:lpstr>Annual Meeting Submissions</vt:lpstr>
      <vt:lpstr>Financials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Gassman, Emma</dc:creator>
  <cp:lastModifiedBy>Bolton, Matthew (mlb4b)</cp:lastModifiedBy>
  <cp:revision>22</cp:revision>
  <dcterms:created xsi:type="dcterms:W3CDTF">2022-06-21T19:42:39Z</dcterms:created>
  <dcterms:modified xsi:type="dcterms:W3CDTF">2022-10-11T14:18:33Z</dcterms:modified>
</cp:coreProperties>
</file>