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wdhury, Suman" initials="CS" lastIdx="3" clrIdx="0">
    <p:extLst>
      <p:ext uri="{19B8F6BF-5375-455C-9EA6-DF929625EA0E}">
        <p15:presenceInfo xmlns:p15="http://schemas.microsoft.com/office/powerpoint/2012/main" userId="S-1-5-21-954284688-1175200462-1540833222-6855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692E6-7A6D-4819-8AB5-98388A279ED3}" v="1" dt="2022-10-17T16:05:32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6C05-32FB-4333-9EC3-22298460A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DB14F-5536-43A3-931D-DF5F8C6FF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D37BE-5663-4C4F-B868-E8A4EEC4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8AC73-0A63-49FF-9957-2E3137E5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5B06-2A6E-4C6C-A1B4-03F281DA2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42D3B-5A6F-42D1-9EE0-D6D983A5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D0EE8-DF7B-42A6-A591-882DE80D0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1C0E2-AFD3-42AA-9028-31B72630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D0275-0A29-4DC8-AA5D-199CDEEE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5B661-09FE-4D33-943A-61757979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9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2CCC88-32BD-4E04-A432-5E104CE65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05049-4A46-496D-B864-DAA0F0CEF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6C885-CC5A-49B5-B813-5CE504B8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A0BA-FD0E-4550-B5F8-A65B2D5C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0E59-3A5E-4A73-9A9C-37C7D3DC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2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51147-89A4-4E00-A0A4-8B904D2B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833C-C684-4982-A689-610B9462E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9523B-5F2E-4878-83D0-126863CD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5E58-7538-4868-8EC5-8E1068AB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6C55C-8368-4C9E-801B-04D329D0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6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6D16-E81C-4A98-896C-0FFEFECF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05F0A-5448-4673-A76C-5C3FF650E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CE74F-39FC-4092-9FB8-308FFBE8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80E5E-5EA5-4F6D-90D2-492AB9F8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28B3-E701-40C1-9C62-BF3E4913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9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39D8-1859-4784-AF43-DB40D597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94E95-2692-4B2B-91CB-B44942295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8F8BB-78B1-4A60-B937-B9DCAB9D1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21323-784E-40CF-87CD-51D6C118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DD28A-6112-427F-B828-38E21DD3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99FD2-D453-4A23-A466-FE42FE48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3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2265A-CB6E-4B7F-BD9F-E30E02E3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2B018-6F96-4DAB-86A3-EFF1CADCD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35375-64EB-46C9-BDF0-EBF13DF6A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C36E0-261E-4C07-8DD9-0FCEE8BAE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F600C-1CEA-4C70-9100-427431195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BAB95-04F2-4E8B-A30C-392965BD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F7164-2709-4C8B-A2CD-2862DAE7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E104E-3492-4DBF-9E03-65A805F2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6C9ED-2935-4160-8ADC-AD5BEC959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277FB-18B2-4A18-ACEB-A00A5716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F801C-CC2D-4842-BF11-EACBA93C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D2D18A-8968-4FB3-9CB7-7E238D35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45DE4-BC1D-4447-8711-4F3EDAC0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ADA31-8F9C-4237-936F-C1603E76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FADF-29D9-452D-BD66-C76C30E9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AFCF-8D32-4B3C-8DA4-9A729A4A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2A25C-A2ED-405A-94AB-031A586F5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815EB-D65F-45BF-9075-66C9E8512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62ED5-9991-4EDD-8B77-369F8D1D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DD90B-6C86-446F-875E-EF6B936D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55D53-4EDE-4FCF-8D90-CA28BE3B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3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E505-D1AD-4D0C-9AC1-CCE99D6F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853E1-9990-4293-A56D-F8DEABEEB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EE9F6-979D-450A-9C24-007C986D7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5EC65-FB5A-4C21-AF49-5B9371B18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24FA3-D59F-45E3-898C-00AA5E13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72D24-C320-422F-A0F9-4D2F1F3D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1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35CD6-C38E-4282-8A0E-5C6E43FD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ABE72-9BF1-4500-8DA3-295662CB1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F3C01-EA28-4EAB-9758-D7E9CB0EC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709FF-0570-4280-8FDC-49DFE3773951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8AD5-661B-44D3-ACA9-64CB7BCD9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DE1D5-0748-4B40-96F1-8BB252251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BFD3-BB69-4EEA-98FF-874B99BE4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8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A1835-6CE4-478B-9FCB-2B3B5130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OETG Program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A874B-5FFE-44B9-85AB-698AB1F57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91" y="1342667"/>
            <a:ext cx="11277599" cy="536635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1" i="1" dirty="0"/>
              <a:t>1-year term </a:t>
            </a:r>
            <a:r>
              <a:rPr lang="en-US" sz="2600" i="1" dirty="0"/>
              <a:t>(busiest around time annual meeting submissions are due through the annual meeting; 1-year term is </a:t>
            </a:r>
            <a:r>
              <a:rPr lang="en-US" sz="2400" i="1" dirty="0"/>
              <a:t>for 2022-2023 only to get back on staggered terms between TG chair and Program Chair, after that it will go back to a 2-year term)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i="1" dirty="0">
                <a:cs typeface="Calibri" panose="020F0502020204030204"/>
              </a:rPr>
              <a:t>Responsibilities: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cs typeface="Calibri"/>
              </a:rPr>
              <a:t>Prior to submission deadlines, solicit ideas for panels/workshops/themed sessions at annual meeting</a:t>
            </a:r>
            <a:endParaRPr lang="en-US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Solicit paper/poster submissions for the OETG track at the annual meeting via postings in the OETG Connect Community, OETG LinkedIn page, etc.</a:t>
            </a:r>
            <a:endParaRPr lang="en-US" sz="2600" dirty="0"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Solicit reviewers for annual meeting submissions from OETG members</a:t>
            </a:r>
            <a:endParaRPr lang="en-US" sz="2600" dirty="0"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Manage reviews of submissions using the HFES submission management system</a:t>
            </a:r>
            <a:endParaRPr lang="en-US" sz="2600" dirty="0"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Group like papers into allocated number of sessions for the annual meeting</a:t>
            </a:r>
            <a:endParaRPr lang="en-US" sz="2600" dirty="0"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Work with the Technical Program Committee to finalize annual meetings</a:t>
            </a:r>
            <a:endParaRPr lang="en-US" sz="2600" dirty="0">
              <a:cs typeface="Calibri" panose="020F0502020204030204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Solicit session chairs/moderators for OETG sessions at annual meetings</a:t>
            </a:r>
            <a:endParaRPr lang="en-US" sz="26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cs typeface="Calibri"/>
              </a:rPr>
              <a:t>Send reminders to session chairs/moderators at annual meeting, answer any questions, deal with any issues</a:t>
            </a:r>
          </a:p>
        </p:txBody>
      </p:sp>
    </p:spTree>
    <p:extLst>
      <p:ext uri="{BB962C8B-B14F-4D97-AF65-F5344CB8AC3E}">
        <p14:creationId xmlns:p14="http://schemas.microsoft.com/office/powerpoint/2010/main" val="297300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2EDB3-998B-41B2-B494-94EE25F7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775" y="85398"/>
            <a:ext cx="10515600" cy="1325563"/>
          </a:xfrm>
        </p:spPr>
        <p:txBody>
          <a:bodyPr/>
          <a:lstStyle/>
          <a:p>
            <a:r>
              <a:rPr lang="en-US" b="1" dirty="0"/>
              <a:t>OETG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CAA02-8E6D-4EDE-9BDD-EC5052297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91" y="1170815"/>
            <a:ext cx="11569635" cy="5802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i="1" dirty="0"/>
              <a:t>2-year term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Responsibilities</a:t>
            </a:r>
            <a:endParaRPr lang="en-US" b="1" dirty="0">
              <a:cs typeface="Calibri" panose="020F0502020204030204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Attend Council on Technical Group (COTG) Meetings</a:t>
            </a:r>
            <a:endParaRPr lang="en-US" sz="2200" dirty="0">
              <a:cs typeface="Calibri" panose="020F0502020204030204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Plan yearly business meeting to review progress of TG, finances, etc.</a:t>
            </a:r>
            <a:endParaRPr lang="en-US" sz="2200" dirty="0">
              <a:cs typeface="Calibri" panose="020F0502020204030204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Lead assembling the award selection committee to review student/practitioner paper submissions for top paper award at annual meeting. </a:t>
            </a:r>
            <a:endParaRPr lang="en-US" sz="2200" dirty="0">
              <a:cs typeface="Calibri" panose="020F0502020204030204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Plan yearly networking event at the annual meeting (usually offsite of annual meeting hotel)</a:t>
            </a:r>
            <a:endParaRPr lang="en-US" sz="2200" dirty="0">
              <a:cs typeface="Calibri" panose="020F0502020204030204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Lead nominations/elections process for TG Chair and Program Chair</a:t>
            </a:r>
            <a:endParaRPr lang="en-US" sz="2200" dirty="0">
              <a:cs typeface="Calibri" panose="020F0502020204030204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Consider holding regular meetings (online) to encourage the development, execution, and participation in other OETG driven activities and help organize them or appoint someone to lead them (e.g., a webinars/panels/workshops, Bulletin article, etc.)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Assess annual review surveys and take effective actions (including self-resignation or replacing ineffective committee member(s) via election process). </a:t>
            </a:r>
          </a:p>
        </p:txBody>
      </p:sp>
    </p:spTree>
    <p:extLst>
      <p:ext uri="{BB962C8B-B14F-4D97-AF65-F5344CB8AC3E}">
        <p14:creationId xmlns:p14="http://schemas.microsoft.com/office/powerpoint/2010/main" val="73348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F02B-D230-4C91-869D-B4D13CB37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OETG Newsletter/Web/Social Media Editor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DB962-C821-4F38-830A-763B2987B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486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Work with TG chair and Program Chair to gather news, information on call for submissions, events, jobs, etc. and post to OETG group sites:</a:t>
            </a:r>
          </a:p>
          <a:p>
            <a:pPr lvl="1"/>
            <a:r>
              <a:rPr lang="en-US" dirty="0"/>
              <a:t>HFES/OETG Connect Communities</a:t>
            </a:r>
          </a:p>
          <a:p>
            <a:pPr lvl="1"/>
            <a:r>
              <a:rPr lang="en-US" dirty="0"/>
              <a:t>LinkedIn HFES/OETG pages</a:t>
            </a:r>
          </a:p>
          <a:p>
            <a:pPr lvl="1"/>
            <a:r>
              <a:rPr lang="en-US" dirty="0"/>
              <a:t>OETG Twitter account</a:t>
            </a:r>
          </a:p>
          <a:p>
            <a:pPr lvl="1"/>
            <a:r>
              <a:rPr lang="en-US" dirty="0"/>
              <a:t>Any other relevant platforms</a:t>
            </a:r>
          </a:p>
          <a:p>
            <a:r>
              <a:rPr lang="en-US" dirty="0"/>
              <a:t>Work with HFES to update OETG website with leadership and relevant information</a:t>
            </a:r>
          </a:p>
          <a:p>
            <a:r>
              <a:rPr lang="en-US" dirty="0"/>
              <a:t>Create yearly feedback surveys during or at the HFES Annual meeting to get feedback from the OETG community to stay up to date on relevant and emerging topics, etc.</a:t>
            </a:r>
          </a:p>
          <a:p>
            <a:r>
              <a:rPr lang="en-US" dirty="0"/>
              <a:t>Help the TG Chair to arrange webinars and networking events.</a:t>
            </a:r>
          </a:p>
          <a:p>
            <a:r>
              <a:rPr lang="en-US" dirty="0"/>
              <a:t>Create annual review surveys for the OETG community to evaluate the performance of TG Chair, Program Chair, and Newsletter Editor. </a:t>
            </a:r>
          </a:p>
        </p:txBody>
      </p:sp>
    </p:spTree>
    <p:extLst>
      <p:ext uri="{BB962C8B-B14F-4D97-AF65-F5344CB8AC3E}">
        <p14:creationId xmlns:p14="http://schemas.microsoft.com/office/powerpoint/2010/main" val="20156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A1AC49-7A57-490B-A8FC-5C60EA33BC68}"/>
              </a:ext>
            </a:extLst>
          </p:cNvPr>
          <p:cNvSpPr txBox="1"/>
          <p:nvPr/>
        </p:nvSpPr>
        <p:spPr>
          <a:xfrm>
            <a:off x="792101" y="1860115"/>
            <a:ext cx="107872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Future OETG committee can work with the Executive Council members to make any changes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in roles/responsibilities/bylaws.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6BAFDE-ACE0-44E9-BDB8-C46E9EAB11E0}"/>
              </a:ext>
            </a:extLst>
          </p:cNvPr>
          <p:cNvSpPr txBox="1"/>
          <p:nvPr/>
        </p:nvSpPr>
        <p:spPr>
          <a:xfrm>
            <a:off x="653143" y="531223"/>
            <a:ext cx="2484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Operating Policies</a:t>
            </a:r>
          </a:p>
        </p:txBody>
      </p:sp>
    </p:spTree>
    <p:extLst>
      <p:ext uri="{BB962C8B-B14F-4D97-AF65-F5344CB8AC3E}">
        <p14:creationId xmlns:p14="http://schemas.microsoft.com/office/powerpoint/2010/main" val="131845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6337C21E97943B77F703B00F006CC" ma:contentTypeVersion="14" ma:contentTypeDescription="Create a new document." ma:contentTypeScope="" ma:versionID="b9b2aa858c5b9c4b3fc75e53975bc395">
  <xsd:schema xmlns:xsd="http://www.w3.org/2001/XMLSchema" xmlns:xs="http://www.w3.org/2001/XMLSchema" xmlns:p="http://schemas.microsoft.com/office/2006/metadata/properties" xmlns:ns3="4a0426a5-add7-4edc-b55c-242840025848" xmlns:ns4="991166d0-852a-4f80-8d43-4ba4dcdc289e" targetNamespace="http://schemas.microsoft.com/office/2006/metadata/properties" ma:root="true" ma:fieldsID="23202d5f0c56fd531f4cbf0cbb94d059" ns3:_="" ns4:_="">
    <xsd:import namespace="4a0426a5-add7-4edc-b55c-242840025848"/>
    <xsd:import namespace="991166d0-852a-4f80-8d43-4ba4dcdc28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426a5-add7-4edc-b55c-242840025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166d0-852a-4f80-8d43-4ba4dcdc289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B2287C-1ABF-4512-BDE6-4EF9F7A42C6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91166d0-852a-4f80-8d43-4ba4dcdc289e"/>
    <ds:schemaRef ds:uri="http://purl.org/dc/terms/"/>
    <ds:schemaRef ds:uri="http://schemas.openxmlformats.org/package/2006/metadata/core-properties"/>
    <ds:schemaRef ds:uri="4a0426a5-add7-4edc-b55c-24284002584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120AC5-82F0-43AF-B422-5EC9523884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9B89D6-0B83-4C9F-80FB-7DA06FC32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0426a5-add7-4edc-b55c-242840025848"/>
    <ds:schemaRef ds:uri="991166d0-852a-4f80-8d43-4ba4dcdc28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468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OETG Program Chair</vt:lpstr>
      <vt:lpstr>OETG Chair</vt:lpstr>
      <vt:lpstr>OETG Newsletter/Web/Social Media Editor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Kotowski, Susan (kotowsse)</dc:creator>
  <cp:lastModifiedBy>Chowdhury, Suman</cp:lastModifiedBy>
  <cp:revision>13</cp:revision>
  <dcterms:created xsi:type="dcterms:W3CDTF">2022-10-13T18:38:50Z</dcterms:created>
  <dcterms:modified xsi:type="dcterms:W3CDTF">2022-10-17T16:06:11Z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0x010100D856337C21E97943B77F703B00F006CC</vt:lpwstr>
  </property>
</Properties>
</file>