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514" r:id="rId3"/>
    <p:sldId id="516" r:id="rId4"/>
    <p:sldId id="521" r:id="rId5"/>
    <p:sldId id="517" r:id="rId6"/>
    <p:sldId id="519" r:id="rId7"/>
    <p:sldId id="520" r:id="rId8"/>
    <p:sldId id="522" r:id="rId9"/>
    <p:sldId id="523" r:id="rId10"/>
    <p:sldId id="524" r:id="rId11"/>
    <p:sldId id="525" r:id="rId12"/>
    <p:sldId id="526" r:id="rId13"/>
    <p:sldId id="527" r:id="rId14"/>
    <p:sldId id="528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bolton" initials="m" lastIdx="1" clrIdx="0">
    <p:extLst>
      <p:ext uri="{19B8F6BF-5375-455C-9EA6-DF929625EA0E}">
        <p15:presenceInfo xmlns:p15="http://schemas.microsoft.com/office/powerpoint/2012/main" userId="mbolton" providerId="None"/>
      </p:ext>
    </p:extLst>
  </p:cmAuthor>
  <p:cmAuthor id="2" name="Robin Wayne" initials="RW" lastIdx="3" clrIdx="1">
    <p:extLst>
      <p:ext uri="{19B8F6BF-5375-455C-9EA6-DF929625EA0E}">
        <p15:presenceInfo xmlns:p15="http://schemas.microsoft.com/office/powerpoint/2012/main" userId="13ab198aec78d5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BB"/>
    <a:srgbClr val="0A2E59"/>
    <a:srgbClr val="B9B04E"/>
    <a:srgbClr val="FF66FF"/>
    <a:srgbClr val="FF0000"/>
    <a:srgbClr val="00FA00"/>
    <a:srgbClr val="EFE5F7"/>
    <a:srgbClr val="D8BEEC"/>
    <a:srgbClr val="A365D1"/>
    <a:srgbClr val="8F4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84214" autoAdjust="0"/>
  </p:normalViewPr>
  <p:slideViewPr>
    <p:cSldViewPr snapToGrid="0">
      <p:cViewPr>
        <p:scale>
          <a:sx n="60" d="100"/>
          <a:sy n="60" d="100"/>
        </p:scale>
        <p:origin x="1503" y="4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176C4-9E93-4B5B-A3D3-1DD8173B9B5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F4C42-993B-4390-B2B3-D8DFF013D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13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C11A36-2133-4C56-85D1-AE83EE49CA1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45182E8-0C2F-46A5-9608-34726FAEC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64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77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089E-2E79-4D7E-9182-05FC215E3B28}" type="datetime1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DA7-1049-47FC-A1CF-1E5408D3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4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DA79-0296-4A7F-AB0B-2D1B1ED51404}" type="datetime1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DA7-1049-47FC-A1CF-1E5408D3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7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372E-1CD3-4E4E-A421-D4DC0519F565}" type="datetime1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DA7-1049-47FC-A1CF-1E5408D3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80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35"/>
          <a:stretch/>
        </p:blipFill>
        <p:spPr>
          <a:xfrm>
            <a:off x="932967" y="0"/>
            <a:ext cx="8206009" cy="6856284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776" y="3968497"/>
            <a:ext cx="4978908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100" b="0" i="0">
                <a:solidFill>
                  <a:schemeClr val="tx1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 smtClean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472"/>
            <a:ext cx="4978908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01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0005"/>
            <a:ext cx="7886700" cy="1325563"/>
          </a:xfrm>
        </p:spPr>
        <p:txBody>
          <a:bodyPr/>
          <a:lstStyle>
            <a:lvl1pPr>
              <a:defRPr>
                <a:solidFill>
                  <a:srgbClr val="005BB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E137-D9DA-4022-827F-2456C41E6E6E}" type="datetime1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84361"/>
            <a:ext cx="2057400" cy="365125"/>
          </a:xfrm>
        </p:spPr>
        <p:txBody>
          <a:bodyPr/>
          <a:lstStyle/>
          <a:p>
            <a:fld id="{A5964DA7-1049-47FC-A1CF-1E5408D3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4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0D54-DDEB-4649-A155-EDE321368780}" type="datetime1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DA7-1049-47FC-A1CF-1E5408D3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2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9A6A-7EE1-477F-B087-837644840B61}" type="datetime1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DA7-1049-47FC-A1CF-1E5408D3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4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9687-10A3-444F-9796-30E3A1C8A664}" type="datetime1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DA7-1049-47FC-A1CF-1E5408D3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6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714C-25F9-4732-B1C8-E916813D7DE7}" type="datetime1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DA7-1049-47FC-A1CF-1E5408D3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05DD-2A24-432A-B82E-6965C1EAF584}" type="datetime1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DA7-1049-47FC-A1CF-1E5408D3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17C6-92E0-4CF3-B87D-6D9EB85E755C}" type="datetime1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DA7-1049-47FC-A1CF-1E5408D3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6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0CB8-2F18-481A-B90F-0D03A3BEF5E1}" type="datetime1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DA7-1049-47FC-A1CF-1E5408D3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9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06923-814C-442A-AA06-BBD8DED08CC2}" type="datetime1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4DA7-1049-47FC-A1CF-1E5408D3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5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LnPLTNcrE3PBaWtv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nam12.safelinks.protection.outlook.com/?url=https%3A%2F%2Fmy.hfes.org%2Fcommittees%2Fcommittee-directory&amp;data=04%7C01%7Cmbolton%40buffalo.edu%7C5cb07001888a4ae52f4608d9a9e9349f%7C96464a8af8ed40b199e25f6b50a20250%7C0%7C0%7C637727641481692709%7CUnknown%7CTWFpbGZsb3d8eyJWIjoiMC4wLjAwMDAiLCJQIjoiV2luMzIiLCJBTiI6Ik1haWwiLCJXVCI6Mn0%3D%7C3000&amp;sdata=04EUsfQjBd%2FMsCkHYl2pztQZUVqEPBdumOluE%2BphZvM%3D&amp;reserved=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csarlo@hfes.or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csarlo@hfes.or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30271" y="475819"/>
            <a:ext cx="8716839" cy="3811566"/>
          </a:xfrm>
        </p:spPr>
        <p:txBody>
          <a:bodyPr>
            <a:noAutofit/>
          </a:bodyPr>
          <a:lstStyle/>
          <a:p>
            <a:r>
              <a:rPr lang="en-US" sz="3600" b="0" cap="none" dirty="0" smtClean="0"/>
              <a:t>Council of Technical Groups (</a:t>
            </a:r>
            <a:r>
              <a:rPr lang="en-US" sz="3200" b="0" cap="none" dirty="0" err="1" smtClean="0"/>
              <a:t>COTG</a:t>
            </a:r>
            <a:r>
              <a:rPr lang="en-US" sz="3600" b="0" cap="none" dirty="0" smtClean="0"/>
              <a:t>)</a:t>
            </a:r>
            <a:br>
              <a:rPr lang="en-US" sz="3600" b="0" cap="none" dirty="0" smtClean="0"/>
            </a:br>
            <a:r>
              <a:rPr lang="en-US" sz="3600" b="0" cap="none" dirty="0" smtClean="0"/>
              <a:t>2021 Business Meeting</a:t>
            </a:r>
            <a:endParaRPr lang="en-US" sz="2400" b="0" cap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48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TG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DA7-1049-47FC-A1CF-1E5408D3BACD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90" t="16968" r="11515" b="17347"/>
          <a:stretch/>
        </p:blipFill>
        <p:spPr>
          <a:xfrm>
            <a:off x="508238" y="1825625"/>
            <a:ext cx="8019747" cy="41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2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TG Handbook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Coming…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DA7-1049-47FC-A1CF-1E5408D3BA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Standards Implementation Task Force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forms.gle/LnPLTNcrE3PBaWtv9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Find </a:t>
            </a:r>
            <a:r>
              <a:rPr lang="en-US" dirty="0"/>
              <a:t>at least two </a:t>
            </a:r>
            <a:r>
              <a:rPr lang="en-US" dirty="0" smtClean="0"/>
              <a:t>papers (one TG-relevant one not)</a:t>
            </a:r>
          </a:p>
          <a:p>
            <a:r>
              <a:rPr lang="en-US" dirty="0"/>
              <a:t>Find relevant standards (standards, best practices, guidelines, etc</a:t>
            </a:r>
            <a:r>
              <a:rPr lang="en-US" dirty="0" smtClean="0"/>
              <a:t>.)</a:t>
            </a:r>
          </a:p>
          <a:p>
            <a:r>
              <a:rPr lang="en-US" dirty="0" smtClean="0"/>
              <a:t>Go to the link above and fill out the form, </a:t>
            </a:r>
            <a:br>
              <a:rPr lang="en-US" dirty="0" smtClean="0"/>
            </a:br>
            <a:r>
              <a:rPr lang="en-US" dirty="0" smtClean="0"/>
              <a:t>once for each paper</a:t>
            </a:r>
          </a:p>
          <a:p>
            <a:r>
              <a:rPr lang="en-US" dirty="0" smtClean="0"/>
              <a:t>Complete by November 30</a:t>
            </a:r>
            <a:r>
              <a:rPr lang="en-US" baseline="30000" dirty="0" smtClean="0"/>
              <a:t>th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DA7-1049-47FC-A1CF-1E5408D3BA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7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Young Researchers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DA7-1049-47FC-A1CF-1E5408D3BA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0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DA7-1049-47FC-A1CF-1E5408D3BA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TG Position Tracking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Financials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Monthly </a:t>
            </a:r>
            <a:r>
              <a:rPr lang="en-US" dirty="0"/>
              <a:t>TG Balances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HFES </a:t>
            </a:r>
            <a:r>
              <a:rPr lang="en-US" dirty="0"/>
              <a:t>Staff Contact for TG </a:t>
            </a:r>
            <a:r>
              <a:rPr lang="en-US" dirty="0" smtClean="0"/>
              <a:t>Balance Requests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2021 Annual Meeting</a:t>
            </a:r>
          </a:p>
          <a:p>
            <a:pPr lvl="1"/>
            <a:r>
              <a:rPr lang="en-US" dirty="0" smtClean="0"/>
              <a:t>Student Travel Awards</a:t>
            </a:r>
          </a:p>
          <a:p>
            <a:pPr lvl="1"/>
            <a:r>
              <a:rPr lang="en-US" dirty="0" smtClean="0"/>
              <a:t>Request Processes</a:t>
            </a:r>
          </a:p>
          <a:p>
            <a:pPr lvl="1"/>
            <a:r>
              <a:rPr lang="en-US" dirty="0" smtClean="0"/>
              <a:t>Feedback on Meeting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/>
              <a:t>TG Websites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TG Handbook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Standards Implementation Task Force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Promoting Young Researchers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New Business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DA7-1049-47FC-A1CF-1E5408D3BA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9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5BBB"/>
                </a:solidFill>
              </a:rPr>
              <a:t>Introductions</a:t>
            </a:r>
            <a:endParaRPr lang="en-US" dirty="0">
              <a:solidFill>
                <a:srgbClr val="005BBB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defTabSz="460375">
              <a:buNone/>
            </a:pPr>
            <a:r>
              <a:rPr lang="en-US" sz="2000" dirty="0" err="1"/>
              <a:t>COTG</a:t>
            </a:r>
            <a:r>
              <a:rPr lang="en-US" sz="2000" dirty="0"/>
              <a:t> Chair:	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	</a:t>
            </a:r>
            <a:br>
              <a:rPr lang="en-US" sz="2000" dirty="0"/>
            </a:br>
            <a:r>
              <a:rPr lang="en-US" sz="2000" dirty="0"/>
              <a:t>	Matthew </a:t>
            </a:r>
            <a:r>
              <a:rPr lang="en-US" sz="2000" dirty="0" smtClean="0"/>
              <a:t>Bolton</a:t>
            </a:r>
            <a:br>
              <a:rPr lang="en-US" sz="2000" dirty="0" smtClean="0"/>
            </a:br>
            <a:r>
              <a:rPr lang="en-US" sz="2000" dirty="0" smtClean="0"/>
              <a:t>	mbolton@buffalo.edu</a:t>
            </a:r>
            <a:br>
              <a:rPr lang="en-US" sz="2000" dirty="0" smtClean="0"/>
            </a:br>
            <a:endParaRPr lang="en-US" sz="2000" dirty="0"/>
          </a:p>
          <a:p>
            <a:pPr marL="0" indent="0" defTabSz="460375">
              <a:buNone/>
            </a:pPr>
            <a:r>
              <a:rPr lang="en-US" sz="2000" dirty="0" err="1" smtClean="0"/>
              <a:t>COTG</a:t>
            </a:r>
            <a:r>
              <a:rPr lang="en-US" sz="2000" dirty="0" smtClean="0"/>
              <a:t> Chair-Elect:	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Tamsyn Edwards</a:t>
            </a:r>
            <a:br>
              <a:rPr lang="en-US" sz="2000" dirty="0" smtClean="0"/>
            </a:br>
            <a:r>
              <a:rPr lang="en-US" sz="2000" dirty="0"/>
              <a:t>	Executive </a:t>
            </a:r>
            <a:r>
              <a:rPr lang="en-US" sz="2000" dirty="0" smtClean="0"/>
              <a:t>Director</a:t>
            </a:r>
            <a:br>
              <a:rPr lang="en-US" sz="2000" dirty="0" smtClean="0"/>
            </a:br>
            <a:r>
              <a:rPr lang="en-US" sz="2000" dirty="0" smtClean="0"/>
              <a:t>	skemp@hfes.org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defTabSz="460375">
              <a:buNone/>
            </a:pPr>
            <a:r>
              <a:rPr lang="en-US" sz="2000" dirty="0"/>
              <a:t>Organizational Support: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	Caitlin </a:t>
            </a:r>
            <a:r>
              <a:rPr lang="en-US" sz="2000" dirty="0" err="1"/>
              <a:t>Sarlo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	Operations </a:t>
            </a:r>
            <a:r>
              <a:rPr lang="en-US" sz="2000" dirty="0" smtClean="0"/>
              <a:t>Senior Coordinator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	csarlo@hfes.org</a:t>
            </a:r>
            <a:br>
              <a:rPr lang="en-US" sz="2000" dirty="0"/>
            </a:br>
            <a:r>
              <a:rPr lang="en-US" sz="2000" dirty="0"/>
              <a:t>	</a:t>
            </a:r>
          </a:p>
          <a:p>
            <a:pPr marL="0" indent="0" defTabSz="460375">
              <a:buNone/>
            </a:pPr>
            <a:r>
              <a:rPr lang="en-US" sz="2000" dirty="0"/>
              <a:t>	Steven Kemp</a:t>
            </a:r>
            <a:br>
              <a:rPr lang="en-US" sz="2000" dirty="0"/>
            </a:br>
            <a:r>
              <a:rPr lang="en-US" sz="2000" dirty="0" smtClean="0"/>
              <a:t>	Executive Director</a:t>
            </a:r>
            <a:br>
              <a:rPr lang="en-US" sz="2000" dirty="0" smtClean="0"/>
            </a:br>
            <a:r>
              <a:rPr lang="en-US" sz="2000" dirty="0" smtClean="0"/>
              <a:t>	skemp@hfes.org</a:t>
            </a:r>
            <a:br>
              <a:rPr lang="en-US" sz="2000" dirty="0" smtClean="0"/>
            </a:br>
            <a:endParaRPr lang="en-US" sz="2000" dirty="0" smtClean="0"/>
          </a:p>
          <a:p>
            <a:pPr marL="0" indent="0" defTabSz="460375">
              <a:buNone/>
            </a:pPr>
            <a:r>
              <a:rPr lang="en-US" sz="2000" dirty="0" smtClean="0"/>
              <a:t>TG </a:t>
            </a:r>
            <a:r>
              <a:rPr lang="en-US" sz="2000" dirty="0"/>
              <a:t>Chairs / Representatives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DA7-1049-47FC-A1CF-1E5408D3BA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TG Position Tracking (</a:t>
            </a:r>
            <a:r>
              <a:rPr lang="en-US" dirty="0"/>
              <a:t>S</a:t>
            </a:r>
            <a:r>
              <a:rPr lang="en-US" dirty="0" smtClean="0"/>
              <a:t>teve)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 </a:t>
            </a:r>
            <a:r>
              <a:rPr lang="en-US" sz="2400" dirty="0">
                <a:hlinkClick r:id="rId2" tooltip="Original URL: https://my.hfes.org/committees/committee-directory. Click or tap if you trust this link."/>
              </a:rPr>
              <a:t>https://my.hfes.org/committees/committee-directory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DA7-1049-47FC-A1CF-1E5408D3BACD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4435" t="11495" r="16849" b="26105"/>
          <a:stretch/>
        </p:blipFill>
        <p:spPr>
          <a:xfrm>
            <a:off x="809626" y="2427427"/>
            <a:ext cx="6457950" cy="390959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761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5BBB"/>
                </a:solidFill>
              </a:rPr>
              <a:t>Financials </a:t>
            </a:r>
            <a:r>
              <a:rPr lang="en-US" sz="2800" dirty="0" smtClean="0">
                <a:solidFill>
                  <a:srgbClr val="005BBB"/>
                </a:solidFill>
              </a:rPr>
              <a:t>and</a:t>
            </a:r>
            <a:r>
              <a:rPr lang="en-US" dirty="0" smtClean="0">
                <a:solidFill>
                  <a:srgbClr val="005BBB"/>
                </a:solidFill>
              </a:rPr>
              <a:t> Monthly </a:t>
            </a:r>
            <a:r>
              <a:rPr lang="en-US" dirty="0">
                <a:solidFill>
                  <a:srgbClr val="005BBB"/>
                </a:solidFill>
              </a:rPr>
              <a:t>TG Balances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DA7-1049-47FC-A1CF-1E5408D3BACD}" type="slidenum">
              <a:rPr lang="en-US" smtClean="0"/>
              <a:t>5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1444548"/>
            <a:ext cx="7886700" cy="50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0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HFES Staff Contact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TG Balance </a:t>
            </a:r>
            <a:r>
              <a:rPr lang="en-US" dirty="0" smtClean="0"/>
              <a:t>Requests (</a:t>
            </a:r>
            <a:r>
              <a:rPr lang="en-US" dirty="0"/>
              <a:t>Caitlin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Caitlin </a:t>
            </a:r>
            <a:r>
              <a:rPr lang="en-US" dirty="0" err="1"/>
              <a:t>Sarlo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Operations Senior Coordinator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csarlo@hfes.org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DA7-1049-47FC-A1CF-1E5408D3BA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2021 Annual Meeting:</a:t>
            </a:r>
            <a:br>
              <a:rPr lang="en-US" dirty="0" smtClean="0"/>
            </a:br>
            <a:r>
              <a:rPr lang="en-US" dirty="0" smtClean="0"/>
              <a:t>Student Travel 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First Time Travel Grants:</a:t>
            </a:r>
          </a:p>
          <a:p>
            <a:pPr marL="457200" lvl="1" indent="0">
              <a:buNone/>
            </a:pPr>
            <a:r>
              <a:rPr lang="en-US" dirty="0" smtClean="0"/>
              <a:t>16 Applicants</a:t>
            </a:r>
          </a:p>
          <a:p>
            <a:pPr marL="457200" lvl="1" indent="0">
              <a:buNone/>
            </a:pPr>
            <a:r>
              <a:rPr lang="en-US" dirty="0" smtClean="0"/>
              <a:t>7 Awards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Presenter Awards:</a:t>
            </a:r>
          </a:p>
          <a:p>
            <a:pPr marL="457200" lvl="1" indent="0">
              <a:buNone/>
            </a:pPr>
            <a:r>
              <a:rPr lang="en-US" dirty="0" smtClean="0"/>
              <a:t>15 Applicants</a:t>
            </a:r>
          </a:p>
          <a:p>
            <a:pPr marL="457200" lvl="1" indent="0">
              <a:buNone/>
            </a:pPr>
            <a:r>
              <a:rPr lang="en-US" dirty="0" smtClean="0"/>
              <a:t>7 Awards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Should we keep administrating these? </a:t>
            </a:r>
          </a:p>
          <a:p>
            <a:pPr marL="0" indent="0">
              <a:buNone/>
            </a:pPr>
            <a:r>
              <a:rPr lang="en-US" dirty="0" smtClean="0"/>
              <a:t>Should we expand them?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DA7-1049-47FC-A1CF-1E5408D3BA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9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Annual Meeting:</a:t>
            </a:r>
            <a:br>
              <a:rPr lang="en-US" dirty="0"/>
            </a:br>
            <a:r>
              <a:rPr lang="en-US" dirty="0" smtClean="0"/>
              <a:t>Request Processes (</a:t>
            </a:r>
            <a:r>
              <a:rPr lang="en-US" dirty="0"/>
              <a:t>Caitlin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Process </a:t>
            </a:r>
            <a:r>
              <a:rPr lang="en-US" dirty="0"/>
              <a:t>for requesting Certificates/Awards; Meeting Reimbursements; Check Requests for individual TG student paper awards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Caitlin </a:t>
            </a:r>
            <a:r>
              <a:rPr lang="en-US" dirty="0" err="1"/>
              <a:t>Sarlo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Operations Senior Coordinator</a:t>
            </a:r>
            <a:br>
              <a:rPr lang="en-US" dirty="0"/>
            </a:br>
            <a:r>
              <a:rPr lang="en-US" dirty="0">
                <a:hlinkClick r:id="rId2"/>
              </a:rPr>
              <a:t>csarlo@hfes.org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DA7-1049-47FC-A1CF-1E5408D3BA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2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Annual Meeting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Meeting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DA7-1049-47FC-A1CF-1E5408D3BA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59346</TotalTime>
  <Words>304</Words>
  <Application>Microsoft Office PowerPoint</Application>
  <PresentationFormat>On-screen Show (4:3)</PresentationFormat>
  <Paragraphs>70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Office Theme</vt:lpstr>
      <vt:lpstr>Council of Technical Groups (COTG) 2021 Business Meeting</vt:lpstr>
      <vt:lpstr>Agenda</vt:lpstr>
      <vt:lpstr>Introductions</vt:lpstr>
      <vt:lpstr>TG Position Tracking (Steve)</vt:lpstr>
      <vt:lpstr>Financials and Monthly TG Balances</vt:lpstr>
      <vt:lpstr>HFES Staff Contact  for TG Balance Requests (Caitlin)</vt:lpstr>
      <vt:lpstr>2021 Annual Meeting: Student Travel Awards</vt:lpstr>
      <vt:lpstr>2021 Annual Meeting: Request Processes (Caitlin)</vt:lpstr>
      <vt:lpstr>2021 Annual Meeting:  Meeting Feedback</vt:lpstr>
      <vt:lpstr>TG Websites</vt:lpstr>
      <vt:lpstr>TG Handbook Update</vt:lpstr>
      <vt:lpstr>Standards Implementation Task Force</vt:lpstr>
      <vt:lpstr>Promoting Young Researchers</vt:lpstr>
      <vt:lpstr>New Business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Measurement  Scales of Psychometric Ratings</dc:title>
  <dc:creator>mbolton</dc:creator>
  <cp:lastModifiedBy>mbolton</cp:lastModifiedBy>
  <cp:revision>381</cp:revision>
  <cp:lastPrinted>2018-07-17T02:21:29Z</cp:lastPrinted>
  <dcterms:created xsi:type="dcterms:W3CDTF">2018-07-14T13:20:48Z</dcterms:created>
  <dcterms:modified xsi:type="dcterms:W3CDTF">2021-11-19T16:45:47Z</dcterms:modified>
</cp:coreProperties>
</file>