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1"/>
  </p:sldMasterIdLst>
  <p:notesMasterIdLst>
    <p:notesMasterId r:id="rId11"/>
  </p:notesMasterIdLst>
  <p:sldIdLst>
    <p:sldId id="256" r:id="rId2"/>
    <p:sldId id="266" r:id="rId3"/>
    <p:sldId id="257" r:id="rId4"/>
    <p:sldId id="258" r:id="rId5"/>
    <p:sldId id="259" r:id="rId6"/>
    <p:sldId id="260" r:id="rId7"/>
    <p:sldId id="269" r:id="rId8"/>
    <p:sldId id="268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21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2A1DD-E06A-4EF8-A6C1-D384DA44AD6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8943-3309-4650-84DC-79FD21E48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9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833C69C-FD8D-BF44-9996-02ABE8583D3F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73FC01A-C1B3-8F4A-8A87-A63A78517B0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97713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C69C-FD8D-BF44-9996-02ABE8583D3F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C01A-C1B3-8F4A-8A87-A63A7851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6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C69C-FD8D-BF44-9996-02ABE8583D3F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C01A-C1B3-8F4A-8A87-A63A7851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3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C69C-FD8D-BF44-9996-02ABE8583D3F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C01A-C1B3-8F4A-8A87-A63A7851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3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33C69C-FD8D-BF44-9996-02ABE8583D3F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3FC01A-C1B3-8F4A-8A87-A63A78517B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61816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C69C-FD8D-BF44-9996-02ABE8583D3F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C01A-C1B3-8F4A-8A87-A63A7851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4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C69C-FD8D-BF44-9996-02ABE8583D3F}" type="datetimeFigureOut">
              <a:rPr lang="en-US" smtClean="0"/>
              <a:t>9/26/20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C01A-C1B3-8F4A-8A87-A63A7851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8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C69C-FD8D-BF44-9996-02ABE8583D3F}" type="datetimeFigureOut">
              <a:rPr lang="en-US" smtClean="0"/>
              <a:t>9/26/20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C01A-C1B3-8F4A-8A87-A63A7851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C69C-FD8D-BF44-9996-02ABE8583D3F}" type="datetimeFigureOut">
              <a:rPr lang="en-US" smtClean="0"/>
              <a:t>9/26/20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C01A-C1B3-8F4A-8A87-A63A7851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33C69C-FD8D-BF44-9996-02ABE8583D3F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3FC01A-C1B3-8F4A-8A87-A63A78517B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183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33C69C-FD8D-BF44-9996-02ABE8583D3F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3FC01A-C1B3-8F4A-8A87-A63A78517B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312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833C69C-FD8D-BF44-9996-02ABE8583D3F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73FC01A-C1B3-8F4A-8A87-A63A78517B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690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2390-21F6-6F49-B9BB-AA9FC4888E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Council of Technical Groups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14935B-8D92-6441-895A-37C59CA8D7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2020 Annual Business Meeting</a:t>
            </a:r>
          </a:p>
        </p:txBody>
      </p:sp>
    </p:spTree>
    <p:extLst>
      <p:ext uri="{BB962C8B-B14F-4D97-AF65-F5344CB8AC3E}">
        <p14:creationId xmlns:p14="http://schemas.microsoft.com/office/powerpoint/2010/main" val="3126780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EB1A-1551-184D-A744-D02CE1B2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6F88E-E360-EE41-8232-3C8C470AE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Student Travel Grants</a:t>
            </a:r>
          </a:p>
          <a:p>
            <a:r>
              <a:rPr lang="en-US" dirty="0"/>
              <a:t>Budget</a:t>
            </a:r>
          </a:p>
          <a:p>
            <a:r>
              <a:rPr lang="en-US" dirty="0"/>
              <a:t>TG Chair Handbook and Operating Rules Proposed Changes</a:t>
            </a:r>
          </a:p>
          <a:p>
            <a:r>
              <a:rPr lang="en-US" dirty="0"/>
              <a:t>HFES Management Updates</a:t>
            </a:r>
          </a:p>
          <a:p>
            <a:r>
              <a:rPr lang="en-US" dirty="0"/>
              <a:t>Executive Council Updates</a:t>
            </a:r>
          </a:p>
          <a:p>
            <a:r>
              <a:rPr lang="en-US" dirty="0"/>
              <a:t>New Business</a:t>
            </a:r>
          </a:p>
        </p:txBody>
      </p:sp>
    </p:spTree>
    <p:extLst>
      <p:ext uri="{BB962C8B-B14F-4D97-AF65-F5344CB8AC3E}">
        <p14:creationId xmlns:p14="http://schemas.microsoft.com/office/powerpoint/2010/main" val="371151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7ED7-B45D-2A4E-B7B7-8461EA53B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9CA7-D170-4845-8093-7BB695D27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618342" cy="3581400"/>
          </a:xfrm>
        </p:spPr>
        <p:txBody>
          <a:bodyPr>
            <a:normAutofit/>
          </a:bodyPr>
          <a:lstStyle/>
          <a:p>
            <a:r>
              <a:rPr lang="en-US" dirty="0"/>
              <a:t>Roll Call</a:t>
            </a:r>
          </a:p>
          <a:p>
            <a:r>
              <a:rPr lang="en-US" dirty="0"/>
              <a:t>COTG Chair (outgoing)</a:t>
            </a:r>
          </a:p>
          <a:p>
            <a:pPr lvl="1"/>
            <a:r>
              <a:rPr lang="en-US" dirty="0"/>
              <a:t>Jennifer Ockerman – Johns Hopkins University Applied Physics Laboratory</a:t>
            </a:r>
          </a:p>
          <a:p>
            <a:r>
              <a:rPr lang="en-US" dirty="0"/>
              <a:t>COTG Chair-Elect (incoming Chair)</a:t>
            </a:r>
          </a:p>
          <a:p>
            <a:pPr lvl="1"/>
            <a:r>
              <a:rPr lang="en-US" dirty="0"/>
              <a:t>Matthew Bolton – SUNY Buffalo</a:t>
            </a:r>
          </a:p>
          <a:p>
            <a:r>
              <a:rPr lang="en-US" dirty="0"/>
              <a:t>Incoming Chair-Elect</a:t>
            </a:r>
          </a:p>
          <a:p>
            <a:pPr lvl="1"/>
            <a:r>
              <a:rPr lang="en-US" dirty="0"/>
              <a:t>Tamsyn Edwards – San Jose State University and NASA Ames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95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D0CC8-1C93-B141-B8F2-24BE2EA3D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</a:t>
            </a:r>
            <a:r>
              <a:rPr lang="en-US" strike="sngStrike" dirty="0"/>
              <a:t>Travel</a:t>
            </a:r>
            <a:r>
              <a:rPr lang="en-US" dirty="0"/>
              <a:t> Grant Update 2020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09335-4C3F-5B45-B8B1-0D5F0A25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92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First Year Grad Student:  </a:t>
            </a:r>
            <a:r>
              <a:rPr lang="en-US" i="0" dirty="0"/>
              <a:t>34 applied – 12 granted </a:t>
            </a:r>
            <a:r>
              <a:rPr lang="en-US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[2019 - 30 applied – 10 awarded]</a:t>
            </a:r>
          </a:p>
          <a:p>
            <a:r>
              <a:rPr lang="en-US" dirty="0"/>
              <a:t>Student Presenter:  </a:t>
            </a:r>
            <a:r>
              <a:rPr lang="en-US" i="0" dirty="0"/>
              <a:t>29 applied – 12 granted </a:t>
            </a:r>
            <a:r>
              <a:rPr lang="en-US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[2019 - 17 applied – 9 awarded]</a:t>
            </a:r>
          </a:p>
          <a:p>
            <a:r>
              <a:rPr lang="en-US" dirty="0"/>
              <a:t>$2,376 (24 x $99)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[2019 - $11,381 (19 x $599)]</a:t>
            </a:r>
          </a:p>
          <a:p>
            <a:endParaRPr lang="en-US" dirty="0"/>
          </a:p>
          <a:p>
            <a:r>
              <a:rPr lang="en-US" dirty="0"/>
              <a:t>Recommendation on future of student travel grants </a:t>
            </a:r>
          </a:p>
          <a:p>
            <a:pPr lvl="1"/>
            <a:r>
              <a:rPr lang="en-US" dirty="0"/>
              <a:t>Be HFES funded </a:t>
            </a:r>
          </a:p>
          <a:p>
            <a:pPr lvl="2"/>
            <a:r>
              <a:rPr lang="en-US" dirty="0"/>
              <a:t>Ensure stable source of funding – can still benefit from Silent Auction and member donations</a:t>
            </a:r>
          </a:p>
          <a:p>
            <a:pPr lvl="1"/>
            <a:r>
              <a:rPr lang="en-US" dirty="0"/>
              <a:t>Be coordinated by the Student Affairs Committee</a:t>
            </a:r>
          </a:p>
          <a:p>
            <a:pPr lvl="2"/>
            <a:r>
              <a:rPr lang="en-US" dirty="0"/>
              <a:t>Can be aligned with other student benefits and activities</a:t>
            </a:r>
          </a:p>
          <a:p>
            <a:pPr lvl="1"/>
            <a:r>
              <a:rPr lang="en-US" dirty="0"/>
              <a:t>TG specific student travel grants/awards (executed and funded by TG)</a:t>
            </a:r>
          </a:p>
          <a:p>
            <a:pPr lvl="2"/>
            <a:r>
              <a:rPr lang="en-US" dirty="0"/>
              <a:t>Some TGs already have own student travel grants/awards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B196262-DB46-C146-A1C8-C74F736FD536}"/>
              </a:ext>
            </a:extLst>
          </p:cNvPr>
          <p:cNvSpPr txBox="1">
            <a:spLocks/>
          </p:cNvSpPr>
          <p:nvPr/>
        </p:nvSpPr>
        <p:spPr>
          <a:xfrm>
            <a:off x="3118338" y="131445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Conference Registration	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90B258B-91CF-4E4B-8055-CF34691BA8DC}"/>
              </a:ext>
            </a:extLst>
          </p:cNvPr>
          <p:cNvGrpSpPr/>
          <p:nvPr/>
        </p:nvGrpSpPr>
        <p:grpSpPr>
          <a:xfrm rot="10800000">
            <a:off x="4780603" y="1225450"/>
            <a:ext cx="259457" cy="203300"/>
            <a:chOff x="4081356" y="120681"/>
            <a:chExt cx="259457" cy="2033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4A647B5-FA67-B340-954F-314CD9344297}"/>
                </a:ext>
              </a:extLst>
            </p:cNvPr>
            <p:cNvCxnSpPr/>
            <p:nvPr/>
          </p:nvCxnSpPr>
          <p:spPr>
            <a:xfrm>
              <a:off x="4081356" y="120681"/>
              <a:ext cx="152400" cy="1992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AB27B16-9843-2E48-A477-246C2DB5DF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0136" y="129085"/>
              <a:ext cx="140677" cy="1948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631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EB31E-CE5F-3D43-BCA4-233BDDF3F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Budget (as of August 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9B5DC-C712-1641-97C3-41FA5F0B9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- $20,168</a:t>
            </a:r>
          </a:p>
          <a:p>
            <a:pPr lvl="1"/>
            <a:r>
              <a:rPr lang="en-US" dirty="0"/>
              <a:t>Income - $1,347</a:t>
            </a:r>
          </a:p>
          <a:p>
            <a:pPr lvl="1"/>
            <a:r>
              <a:rPr lang="en-US" dirty="0"/>
              <a:t>Expenses</a:t>
            </a:r>
          </a:p>
          <a:p>
            <a:pPr lvl="2"/>
            <a:r>
              <a:rPr lang="en-US" dirty="0"/>
              <a:t>$1000 (start-up funds for HART TG)</a:t>
            </a:r>
          </a:p>
          <a:p>
            <a:pPr lvl="2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$2,376 (student conference registration grants)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27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60299-0257-584B-9061-3B0B4890C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812215" cy="1485900"/>
          </a:xfrm>
        </p:spPr>
        <p:txBody>
          <a:bodyPr/>
          <a:lstStyle/>
          <a:p>
            <a:r>
              <a:rPr lang="en-US" dirty="0"/>
              <a:t>TG Chair Handbook and Operating Rules Proposed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9533C-9447-A647-8D9A-61F666408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92960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E9CD1996-EEF4-BD47-8F49-A31FFE6E9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51769"/>
              </p:ext>
            </p:extLst>
          </p:nvPr>
        </p:nvGraphicFramePr>
        <p:xfrm>
          <a:off x="1371600" y="2285999"/>
          <a:ext cx="96012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1175070266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1166854024"/>
                    </a:ext>
                  </a:extLst>
                </a:gridCol>
              </a:tblGrid>
              <a:tr h="3470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Current TG Requirements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TG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180293"/>
                  </a:ext>
                </a:extLst>
              </a:tr>
              <a:tr h="3470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 members (75 HFES members) (OR 15.2)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member requirement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911428"/>
                  </a:ext>
                </a:extLst>
              </a:tr>
              <a:tr h="607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Chair, Program Chair, Program Chair-Elect (Full HFES members), Communications (OR 15.5)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Chair, Program Chair, Program Chair-Elect (Full HFES member), Communications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175298"/>
                  </a:ext>
                </a:extLst>
              </a:tr>
              <a:tr h="3470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Other elected or appointed officers (OR15.5)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Other elected or appointed officers (OR15.5)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177347"/>
                  </a:ext>
                </a:extLst>
              </a:tr>
              <a:tr h="3470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Chair serves for 2 years, other officers terms decided by TG, offset nominations (OR 15.5.2)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Chair serves for 2 years, other officers terms decided by TG, offset nominations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294311"/>
                  </a:ext>
                </a:extLst>
              </a:tr>
              <a:tr h="3888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Notify Executive Director &amp; COTG Chair of election results one month before annual meeting (OR 15.5.2)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Notify Executive Director &amp; COTG Chair of election results one month before annual meeting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846677"/>
                  </a:ext>
                </a:extLst>
              </a:tr>
              <a:tr h="562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 Chair or designate must participate in COTG business meetings and affairs (OR 15.5.2)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 Chair or designate must participate in COTG business meetings and affairs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710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75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60299-0257-584B-9061-3B0B4890C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812215" cy="1485900"/>
          </a:xfrm>
        </p:spPr>
        <p:txBody>
          <a:bodyPr/>
          <a:lstStyle/>
          <a:p>
            <a:r>
              <a:rPr lang="en-US" dirty="0"/>
              <a:t>TG Chair Handbook and Operating Rules Proposed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9533C-9447-A647-8D9A-61F666408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92960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E9CD1996-EEF4-BD47-8F49-A31FFE6E9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15502"/>
              </p:ext>
            </p:extLst>
          </p:nvPr>
        </p:nvGraphicFramePr>
        <p:xfrm>
          <a:off x="1371600" y="2285999"/>
          <a:ext cx="9601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1175070266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1166854024"/>
                    </a:ext>
                  </a:extLst>
                </a:gridCol>
              </a:tblGrid>
              <a:tr h="3470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Current TG Requirements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TG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180293"/>
                  </a:ext>
                </a:extLst>
              </a:tr>
              <a:tr h="3888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Distribute 2 newsletters per year (OR 15.3 &amp; 15.5.4)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 to TG on how to keep members informed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609069"/>
                  </a:ext>
                </a:extLst>
              </a:tr>
              <a:tr h="607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Need COTG approval for contractual agreements with groups outside HFES (OR 15.9.1)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 Society Executive approval for contractual agreements with groups outside HFES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918705"/>
                  </a:ext>
                </a:extLst>
              </a:tr>
              <a:tr h="607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Need approval of COTG-EC for TG Awards and majority of TG members (OR 15.13)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COTG approval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687971"/>
                  </a:ext>
                </a:extLst>
              </a:tr>
              <a:tr h="6073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Conduct at least 1 technical session at Annual Meeting (OR 15.3)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Conduct at least 1 technical session at Annual Meeting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723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31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DC7C-B9B2-E94B-A64A-434C57C8F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 Chair Handbook and Operating Rules Proposed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D102B-8AEE-1A4B-AABC-E14F71098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058400" cy="4044462"/>
          </a:xfrm>
        </p:spPr>
        <p:txBody>
          <a:bodyPr>
            <a:normAutofit/>
          </a:bodyPr>
          <a:lstStyle/>
          <a:p>
            <a:r>
              <a:rPr lang="en-US" dirty="0"/>
              <a:t>Remove requirement for COTG Budget and Finance Committee – OR 15.17.3</a:t>
            </a:r>
          </a:p>
          <a:p>
            <a:r>
              <a:rPr lang="en-US" dirty="0"/>
              <a:t>Remove requirement for COTG Liaison to Technical Program Committee – OR 15.17.2</a:t>
            </a:r>
          </a:p>
          <a:p>
            <a:endParaRPr lang="en-US" dirty="0"/>
          </a:p>
          <a:p>
            <a:r>
              <a:rPr lang="en-US" dirty="0"/>
              <a:t>Add OR for sponsorship or donations</a:t>
            </a:r>
          </a:p>
          <a:p>
            <a:pPr lvl="1"/>
            <a:r>
              <a:rPr lang="en-US" dirty="0"/>
              <a:t>No operating rules that deal with this topic for TGs or perhaps for HFES</a:t>
            </a:r>
          </a:p>
          <a:p>
            <a:pPr lvl="1"/>
            <a:r>
              <a:rPr lang="en-US" dirty="0"/>
              <a:t>Limits to funding accepted?</a:t>
            </a:r>
          </a:p>
          <a:p>
            <a:pPr lvl="1"/>
            <a:r>
              <a:rPr lang="en-US" dirty="0"/>
              <a:t>Rules on what can be funded?</a:t>
            </a:r>
          </a:p>
          <a:p>
            <a:pPr lvl="1"/>
            <a:r>
              <a:rPr lang="en-US" dirty="0"/>
              <a:t>Coordination between TGs and with HFES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59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B41E5-3A3F-0842-8FD3-397AB8B4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7AB5D-2046-6F4A-A6A6-3F3DC1104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HFES Management Updates</a:t>
            </a:r>
          </a:p>
          <a:p>
            <a:pPr lvl="1"/>
            <a:r>
              <a:rPr lang="en-US" dirty="0"/>
              <a:t>New web site design and impacts to TGs</a:t>
            </a:r>
          </a:p>
          <a:p>
            <a:r>
              <a:rPr lang="en-US" dirty="0"/>
              <a:t>Executive Council Updates</a:t>
            </a:r>
          </a:p>
          <a:p>
            <a:r>
              <a:rPr lang="en-US" dirty="0"/>
              <a:t>Other Discussion Topics</a:t>
            </a:r>
          </a:p>
          <a:p>
            <a:pPr lvl="1"/>
            <a:r>
              <a:rPr lang="en-US" dirty="0"/>
              <a:t>Communication improvement with members</a:t>
            </a:r>
          </a:p>
          <a:p>
            <a:pPr lvl="1"/>
            <a:r>
              <a:rPr lang="en-US" dirty="0"/>
              <a:t>Thoughts on virtual business meetings</a:t>
            </a:r>
          </a:p>
          <a:p>
            <a:pPr lvl="1"/>
            <a:r>
              <a:rPr lang="en-US" dirty="0"/>
              <a:t>Thoughts on overall membership decline</a:t>
            </a:r>
          </a:p>
          <a:p>
            <a:r>
              <a:rPr lang="en-US" dirty="0"/>
              <a:t>New Business/Announcements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9131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{BA2CABF1-3388-1149-A79E-CBA9D678FF2E}tf10001072</Template>
  <TotalTime>40199</TotalTime>
  <Words>607</Words>
  <Application>Microsoft Macintosh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Council of Technical Groups</vt:lpstr>
      <vt:lpstr>Agenda</vt:lpstr>
      <vt:lpstr>Introductions</vt:lpstr>
      <vt:lpstr>Student Travel Grant Update 2020 </vt:lpstr>
      <vt:lpstr>Current Budget (as of August 31)</vt:lpstr>
      <vt:lpstr>TG Chair Handbook and Operating Rules Proposed Changes</vt:lpstr>
      <vt:lpstr>TG Chair Handbook and Operating Rules Proposed Changes</vt:lpstr>
      <vt:lpstr>TG Chair Handbook and Operating Rules Proposed Changes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of Technical Groups</dc:title>
  <dc:creator>Jennifer Ockerman</dc:creator>
  <cp:lastModifiedBy>Jennifer Ockerman</cp:lastModifiedBy>
  <cp:revision>53</cp:revision>
  <dcterms:created xsi:type="dcterms:W3CDTF">2019-10-20T18:26:22Z</dcterms:created>
  <dcterms:modified xsi:type="dcterms:W3CDTF">2020-09-30T20:19:27Z</dcterms:modified>
</cp:coreProperties>
</file>